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31"/>
  </p:notesMasterIdLst>
  <p:sldIdLst>
    <p:sldId id="256" r:id="rId2"/>
    <p:sldId id="258" r:id="rId3"/>
    <p:sldId id="260" r:id="rId4"/>
    <p:sldId id="262" r:id="rId5"/>
    <p:sldId id="273" r:id="rId6"/>
    <p:sldId id="274" r:id="rId7"/>
    <p:sldId id="275" r:id="rId8"/>
    <p:sldId id="277" r:id="rId9"/>
    <p:sldId id="278" r:id="rId10"/>
    <p:sldId id="276" r:id="rId11"/>
    <p:sldId id="261" r:id="rId12"/>
    <p:sldId id="263" r:id="rId13"/>
    <p:sldId id="264" r:id="rId14"/>
    <p:sldId id="280" r:id="rId15"/>
    <p:sldId id="281" r:id="rId16"/>
    <p:sldId id="265" r:id="rId17"/>
    <p:sldId id="266" r:id="rId18"/>
    <p:sldId id="267" r:id="rId19"/>
    <p:sldId id="282" r:id="rId20"/>
    <p:sldId id="284" r:id="rId21"/>
    <p:sldId id="283" r:id="rId22"/>
    <p:sldId id="268" r:id="rId23"/>
    <p:sldId id="269" r:id="rId24"/>
    <p:sldId id="270" r:id="rId25"/>
    <p:sldId id="271" r:id="rId26"/>
    <p:sldId id="272" r:id="rId27"/>
    <p:sldId id="279" r:id="rId28"/>
    <p:sldId id="285" r:id="rId29"/>
    <p:sldId id="25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04" autoAdjust="0"/>
    <p:restoredTop sz="78705" autoAdjust="0"/>
  </p:normalViewPr>
  <p:slideViewPr>
    <p:cSldViewPr>
      <p:cViewPr varScale="1">
        <p:scale>
          <a:sx n="68" d="100"/>
          <a:sy n="68" d="100"/>
        </p:scale>
        <p:origin x="-190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9AEF9B-A7B9-4080-92EF-630A1EAA005D}" type="datetimeFigureOut">
              <a:rPr lang="en-US" smtClean="0"/>
              <a:t>4/25/2015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1FAD83-97C4-4D80-87F4-E952985632A0}" type="slidenum">
              <a:rPr lang="en-US" smtClean="0"/>
              <a:t>‹#›</a:t>
            </a:fld>
            <a:endParaRPr lang="en-US"/>
          </a:p>
        </p:txBody>
      </p:sp>
    </p:spTree>
    <p:extLst>
      <p:ext uri="{BB962C8B-B14F-4D97-AF65-F5344CB8AC3E}">
        <p14:creationId xmlns:p14="http://schemas.microsoft.com/office/powerpoint/2010/main" val="1235249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a:t>
            </a:fld>
            <a:endParaRPr lang="en-US"/>
          </a:p>
        </p:txBody>
      </p:sp>
    </p:spTree>
    <p:extLst>
      <p:ext uri="{BB962C8B-B14F-4D97-AF65-F5344CB8AC3E}">
        <p14:creationId xmlns:p14="http://schemas.microsoft.com/office/powerpoint/2010/main" val="1857902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Lambda Legal is </a:t>
            </a:r>
            <a:r>
              <a:rPr lang="en-US" sz="1200" b="0" kern="1200" dirty="0" smtClean="0">
                <a:solidFill>
                  <a:schemeClr val="tx1"/>
                </a:solidFill>
                <a:effectLst/>
                <a:latin typeface="+mn-lt"/>
                <a:ea typeface="+mn-ea"/>
                <a:cs typeface="+mn-cs"/>
              </a:rPr>
              <a:t>a national organization committed to achieving full recognition of the civil rights of LGBT people and people living with HIV through impact litigation, education and public policy work.</a:t>
            </a:r>
            <a:endParaRPr lang="en-US" b="0" dirty="0"/>
          </a:p>
        </p:txBody>
      </p:sp>
      <p:sp>
        <p:nvSpPr>
          <p:cNvPr id="4" name="Slide Number Placeholder 3"/>
          <p:cNvSpPr>
            <a:spLocks noGrp="1"/>
          </p:cNvSpPr>
          <p:nvPr>
            <p:ph type="sldNum" sz="quarter" idx="10"/>
          </p:nvPr>
        </p:nvSpPr>
        <p:spPr/>
        <p:txBody>
          <a:bodyPr/>
          <a:lstStyle/>
          <a:p>
            <a:fld id="{C61FAD83-97C4-4D80-87F4-E952985632A0}" type="slidenum">
              <a:rPr lang="en-US" smtClean="0"/>
              <a:t>5</a:t>
            </a:fld>
            <a:endParaRPr lang="en-US"/>
          </a:p>
        </p:txBody>
      </p:sp>
    </p:spTree>
    <p:extLst>
      <p:ext uri="{BB962C8B-B14F-4D97-AF65-F5344CB8AC3E}">
        <p14:creationId xmlns:p14="http://schemas.microsoft.com/office/powerpoint/2010/main" val="3604246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TGNC = transgender and gender non-conforming.</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6</a:t>
            </a:fld>
            <a:endParaRPr lang="en-US"/>
          </a:p>
        </p:txBody>
      </p:sp>
    </p:spTree>
    <p:extLst>
      <p:ext uri="{BB962C8B-B14F-4D97-AF65-F5344CB8AC3E}">
        <p14:creationId xmlns:p14="http://schemas.microsoft.com/office/powerpoint/2010/main" val="3258539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LGBT</a:t>
            </a:r>
            <a:r>
              <a:rPr lang="en-US" baseline="0" dirty="0" smtClean="0"/>
              <a:t> p</a:t>
            </a:r>
            <a:r>
              <a:rPr lang="en-US" dirty="0" smtClean="0"/>
              <a:t>eople of color</a:t>
            </a:r>
            <a:r>
              <a:rPr lang="en-US" baseline="0" dirty="0" smtClean="0"/>
              <a:t> an TGNC people reported physical and verbal assaults at higher rates.</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8</a:t>
            </a:fld>
            <a:endParaRPr lang="en-US"/>
          </a:p>
        </p:txBody>
      </p:sp>
    </p:spTree>
    <p:extLst>
      <p:ext uri="{BB962C8B-B14F-4D97-AF65-F5344CB8AC3E}">
        <p14:creationId xmlns:p14="http://schemas.microsoft.com/office/powerpoint/2010/main" val="2734613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the numbers are higher for TGNC</a:t>
            </a:r>
            <a:r>
              <a:rPr lang="en-US" baseline="0" dirty="0" smtClean="0"/>
              <a:t> people and LGBT people of color.</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9</a:t>
            </a:fld>
            <a:endParaRPr lang="en-US"/>
          </a:p>
        </p:txBody>
      </p:sp>
    </p:spTree>
    <p:extLst>
      <p:ext uri="{BB962C8B-B14F-4D97-AF65-F5344CB8AC3E}">
        <p14:creationId xmlns:p14="http://schemas.microsoft.com/office/powerpoint/2010/main" val="3090290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238 or 11% percent of all survey respondents reported that they were a victim of physical assault in the last five years.  Not by the police but in general.</a:t>
            </a:r>
          </a:p>
          <a:p>
            <a:pPr lvl="0"/>
            <a:endParaRPr lang="en-US" dirty="0" smtClean="0"/>
          </a:p>
          <a:p>
            <a:pPr lvl="0"/>
            <a:r>
              <a:rPr lang="en-US" dirty="0" smtClean="0"/>
              <a:t>35% of all TGNC respondents and 44% of all low-income respondents reported having been the victim of physical assault.</a:t>
            </a:r>
          </a:p>
          <a:p>
            <a:pPr lvl="0"/>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59% of HIV-negative physical assault victims and 60% percent of cisgender (non-TGNC) assault victims</a:t>
            </a:r>
            <a:r>
              <a:rPr lang="en-US" baseline="0" dirty="0" smtClean="0"/>
              <a:t> experienced police neglect of their physical assault complaint.</a:t>
            </a:r>
            <a:endParaRPr lang="en-US" dirty="0" smtClean="0"/>
          </a:p>
          <a:p>
            <a:pPr lvl="0"/>
            <a:endParaRPr lang="en-US" dirty="0" smtClean="0"/>
          </a:p>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10</a:t>
            </a:fld>
            <a:endParaRPr lang="en-US"/>
          </a:p>
        </p:txBody>
      </p:sp>
    </p:spTree>
    <p:extLst>
      <p:ext uri="{BB962C8B-B14F-4D97-AF65-F5344CB8AC3E}">
        <p14:creationId xmlns:p14="http://schemas.microsoft.com/office/powerpoint/2010/main" val="309214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11</a:t>
            </a:fld>
            <a:endParaRPr lang="en-US"/>
          </a:p>
        </p:txBody>
      </p:sp>
    </p:spTree>
    <p:extLst>
      <p:ext uri="{BB962C8B-B14F-4D97-AF65-F5344CB8AC3E}">
        <p14:creationId xmlns:p14="http://schemas.microsoft.com/office/powerpoint/2010/main" val="1280824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Except as part of an actual and apparently credible description of specific suspect or suspects in a criminal investigation.</a:t>
            </a:r>
          </a:p>
          <a:p>
            <a:endParaRPr lang="en-US" dirty="0" smtClean="0"/>
          </a:p>
          <a:p>
            <a:r>
              <a:rPr lang="en-US" dirty="0" smtClean="0"/>
              <a:t>Would be applicable to federal law enforcement agencies</a:t>
            </a:r>
            <a:r>
              <a:rPr lang="en-US" baseline="0" dirty="0" smtClean="0"/>
              <a:t> such as the FBI.</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The Department of Justice provides some oversight of State and municipal police agencies in the form of consent decrees.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sz="1200" b="0" i="0" kern="1200" dirty="0" smtClean="0">
                <a:solidFill>
                  <a:schemeClr val="tx1"/>
                </a:solidFill>
                <a:effectLst/>
                <a:latin typeface="+mn-lt"/>
                <a:ea typeface="+mn-ea"/>
                <a:cs typeface="+mn-cs"/>
              </a:rPr>
              <a:t>A consent decree is an agreement between involved parties submitted in writing to a court.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Once approved by the judge, it becomes legally binding.</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Whenever the Department</a:t>
            </a:r>
            <a:r>
              <a:rPr lang="en-US" sz="1200" b="0" i="0" kern="1200" baseline="0" dirty="0" smtClean="0">
                <a:solidFill>
                  <a:schemeClr val="tx1"/>
                </a:solidFill>
                <a:effectLst/>
                <a:latin typeface="+mn-lt"/>
                <a:ea typeface="+mn-ea"/>
                <a:cs typeface="+mn-cs"/>
              </a:rPr>
              <a:t> of Justice</a:t>
            </a:r>
            <a:r>
              <a:rPr lang="en-US" sz="1200" b="0" i="0" kern="1200" dirty="0" smtClean="0">
                <a:solidFill>
                  <a:schemeClr val="tx1"/>
                </a:solidFill>
                <a:effectLst/>
                <a:latin typeface="+mn-lt"/>
                <a:ea typeface="+mn-ea"/>
                <a:cs typeface="+mn-cs"/>
              </a:rPr>
              <a:t> has reasonable cause to believe that civil rights violations have occurred, they may obtain a court order to eliminate the pattern or practice. </a:t>
            </a:r>
          </a:p>
          <a:p>
            <a:endParaRPr lang="en-US" baseline="0" dirty="0" smtClean="0"/>
          </a:p>
          <a:p>
            <a:r>
              <a:rPr lang="en-US" baseline="0" dirty="0" smtClean="0"/>
              <a:t>The Department of Justice has recently entered into consent decrees </a:t>
            </a:r>
            <a:r>
              <a:rPr lang="en-US" dirty="0" smtClean="0"/>
              <a:t>with the New Orleans Police Department (NOPD) and the Commonwealth of Puerto Rico (PRPD),</a:t>
            </a:r>
            <a:r>
              <a:rPr lang="en-US" baseline="0" dirty="0" smtClean="0"/>
              <a:t> among others</a:t>
            </a:r>
            <a:r>
              <a:rPr lang="en-US" dirty="0" smtClean="0"/>
              <a:t>.  </a:t>
            </a:r>
          </a:p>
          <a:p>
            <a:endParaRPr lang="en-US" dirty="0" smtClean="0"/>
          </a:p>
          <a:p>
            <a:r>
              <a:rPr lang="en-US" dirty="0" smtClean="0"/>
              <a:t>These</a:t>
            </a:r>
            <a:r>
              <a:rPr lang="en-US" baseline="0" dirty="0" smtClean="0"/>
              <a:t> consent decrees contain anti-discrimination directives that would apply to local police agencies.</a:t>
            </a:r>
          </a:p>
        </p:txBody>
      </p:sp>
      <p:sp>
        <p:nvSpPr>
          <p:cNvPr id="4" name="Slide Number Placeholder 3"/>
          <p:cNvSpPr>
            <a:spLocks noGrp="1"/>
          </p:cNvSpPr>
          <p:nvPr>
            <p:ph type="sldNum" sz="quarter" idx="10"/>
          </p:nvPr>
        </p:nvSpPr>
        <p:spPr/>
        <p:txBody>
          <a:bodyPr/>
          <a:lstStyle/>
          <a:p>
            <a:fld id="{C61FAD83-97C4-4D80-87F4-E952985632A0}" type="slidenum">
              <a:rPr lang="en-US" smtClean="0"/>
              <a:t>12</a:t>
            </a:fld>
            <a:endParaRPr lang="en-US"/>
          </a:p>
        </p:txBody>
      </p:sp>
    </p:spTree>
    <p:extLst>
      <p:ext uri="{BB962C8B-B14F-4D97-AF65-F5344CB8AC3E}">
        <p14:creationId xmlns:p14="http://schemas.microsoft.com/office/powerpoint/2010/main" val="2773334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introduced in 2013.</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13</a:t>
            </a:fld>
            <a:endParaRPr lang="en-US"/>
          </a:p>
        </p:txBody>
      </p:sp>
    </p:spTree>
    <p:extLst>
      <p:ext uri="{BB962C8B-B14F-4D97-AF65-F5344CB8AC3E}">
        <p14:creationId xmlns:p14="http://schemas.microsoft.com/office/powerpoint/2010/main" val="148287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 easily</a:t>
            </a:r>
            <a:r>
              <a:rPr lang="en-US" baseline="0" dirty="0" smtClean="0"/>
              <a:t> add </a:t>
            </a:r>
            <a:r>
              <a:rPr lang="en-US" dirty="0" smtClean="0"/>
              <a:t>provisions prohibiting profiling based on gender, gender identity and expression, and sexual orientation.  But,</a:t>
            </a:r>
            <a:r>
              <a:rPr lang="en-US" baseline="0" dirty="0" smtClean="0"/>
              <a:t> l</a:t>
            </a:r>
            <a:r>
              <a:rPr lang="en-US" dirty="0" smtClean="0"/>
              <a:t>anguage like that could hold</a:t>
            </a:r>
            <a:r>
              <a:rPr lang="en-US" baseline="0" dirty="0" smtClean="0"/>
              <a:t> up passage of the legislation.  </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14</a:t>
            </a:fld>
            <a:endParaRPr lang="en-US"/>
          </a:p>
        </p:txBody>
      </p:sp>
    </p:spTree>
    <p:extLst>
      <p:ext uri="{BB962C8B-B14F-4D97-AF65-F5344CB8AC3E}">
        <p14:creationId xmlns:p14="http://schemas.microsoft.com/office/powerpoint/2010/main" val="2451015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Agencies must certify that they are maintaining adequate policies and eliminating existing practices that permit or encourage racial profiling.  </a:t>
            </a:r>
          </a:p>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15</a:t>
            </a:fld>
            <a:endParaRPr lang="en-US"/>
          </a:p>
        </p:txBody>
      </p:sp>
    </p:spTree>
    <p:extLst>
      <p:ext uri="{BB962C8B-B14F-4D97-AF65-F5344CB8AC3E}">
        <p14:creationId xmlns:p14="http://schemas.microsoft.com/office/powerpoint/2010/main" val="2086238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765,000</a:t>
            </a:r>
            <a:r>
              <a:rPr lang="en-US" baseline="0" dirty="0" smtClean="0"/>
              <a:t> sworn police officers in the U.S.</a:t>
            </a:r>
            <a:endParaRPr lang="en-US" dirty="0" smtClean="0"/>
          </a:p>
          <a:p>
            <a:endParaRPr lang="en-US" dirty="0" smtClean="0"/>
          </a:p>
          <a:p>
            <a:r>
              <a:rPr lang="en-US" dirty="0" smtClean="0"/>
              <a:t>Many activists are concerned</a:t>
            </a:r>
            <a:r>
              <a:rPr lang="en-US" baseline="0" dirty="0" smtClean="0"/>
              <a:t> about the privacy implications of cameras.  </a:t>
            </a:r>
          </a:p>
          <a:p>
            <a:endParaRPr lang="en-US" baseline="0" dirty="0" smtClean="0"/>
          </a:p>
          <a:p>
            <a:r>
              <a:rPr lang="en-US" baseline="0" dirty="0" smtClean="0"/>
              <a:t>Cameras have been embraced by police agencies, government agencies, and many activists.  Other activists worry that these entities are placing too much emphasis on cameras.  Focusing too much on cameras takes attention away from the cultural changes that must happen in police departments (e.g. eliminating racial basis and homophobia).  </a:t>
            </a:r>
          </a:p>
          <a:p>
            <a:endParaRPr lang="en-US" baseline="0" dirty="0" smtClean="0"/>
          </a:p>
          <a:p>
            <a:r>
              <a:rPr lang="en-US" baseline="0" dirty="0" smtClean="0"/>
              <a:t>Police have control over the cameras and ultimately over the videos.  Some States are proposing legislation to exempt videos from disclosure under public records laws.  </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16</a:t>
            </a:fld>
            <a:endParaRPr lang="en-US"/>
          </a:p>
        </p:txBody>
      </p:sp>
    </p:spTree>
    <p:extLst>
      <p:ext uri="{BB962C8B-B14F-4D97-AF65-F5344CB8AC3E}">
        <p14:creationId xmlns:p14="http://schemas.microsoft.com/office/powerpoint/2010/main" val="1082896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U.S., most policing happens at the local level.  To</a:t>
            </a:r>
            <a:r>
              <a:rPr lang="en-US" baseline="0" dirty="0" smtClean="0"/>
              <a:t> truly address issues of discriminatory policing, it is important to consider what is happening at the municipal level.</a:t>
            </a:r>
            <a:endParaRPr lang="en-US" dirty="0" smtClean="0"/>
          </a:p>
          <a:p>
            <a:endParaRPr lang="en-US" dirty="0" smtClean="0"/>
          </a:p>
          <a:p>
            <a:r>
              <a:rPr lang="en-US" dirty="0" smtClean="0"/>
              <a:t>Washington,</a:t>
            </a:r>
            <a:r>
              <a:rPr lang="en-US" baseline="0" dirty="0" smtClean="0"/>
              <a:t> DC Population: over 650,000.</a:t>
            </a:r>
          </a:p>
          <a:p>
            <a:endParaRPr lang="en-US" baseline="0" dirty="0" smtClean="0"/>
          </a:p>
          <a:p>
            <a:r>
              <a:rPr lang="en-US" baseline="0" dirty="0" smtClean="0"/>
              <a:t>Washington, DC LGBTQ Population: 10%.  According to a Gallup poll, that is the highest LGBT population in any state.  </a:t>
            </a:r>
            <a:r>
              <a:rPr lang="en-US" i="1" baseline="0" dirty="0" smtClean="0"/>
              <a:t>See</a:t>
            </a:r>
            <a:r>
              <a:rPr lang="en-US" baseline="0" dirty="0" smtClean="0"/>
              <a:t>: http://www.slate.com/blogs/the_slatest/2013/02/16/lesbian_and_gay_population_by_state_washington_ranks_number_one_in_gallup.html</a:t>
            </a:r>
          </a:p>
          <a:p>
            <a:endParaRPr lang="en-US" baseline="0" dirty="0" smtClean="0"/>
          </a:p>
          <a:p>
            <a:r>
              <a:rPr lang="en-US" baseline="0" dirty="0" smtClean="0"/>
              <a:t>The national average appears to be about 3%.</a:t>
            </a:r>
          </a:p>
          <a:p>
            <a:endParaRPr lang="en-US" baseline="0" dirty="0" smtClean="0"/>
          </a:p>
          <a:p>
            <a:r>
              <a:rPr lang="en-US" baseline="0" dirty="0" smtClean="0"/>
              <a:t>The Metropolitan Police Department (MPD) is the primary law enforcement agency in DC.</a:t>
            </a:r>
          </a:p>
          <a:p>
            <a:endParaRPr lang="en-US" baseline="0" dirty="0" smtClean="0"/>
          </a:p>
          <a:p>
            <a:r>
              <a:rPr lang="en-US" baseline="0" dirty="0" smtClean="0"/>
              <a:t>MPD has about 3,800 sworn officers.</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17</a:t>
            </a:fld>
            <a:endParaRPr lang="en-US"/>
          </a:p>
        </p:txBody>
      </p:sp>
    </p:spTree>
    <p:extLst>
      <p:ext uri="{BB962C8B-B14F-4D97-AF65-F5344CB8AC3E}">
        <p14:creationId xmlns:p14="http://schemas.microsoft.com/office/powerpoint/2010/main" val="1796170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August 2011; Washington, DC.</a:t>
            </a:r>
          </a:p>
          <a:p>
            <a:pPr marL="109728" lvl="0" indent="0">
              <a:buNone/>
            </a:pPr>
            <a:endParaRPr lang="en-US" dirty="0" smtClean="0"/>
          </a:p>
          <a:p>
            <a:pPr lvl="0"/>
            <a:r>
              <a:rPr lang="en-US" dirty="0" smtClean="0"/>
              <a:t>Mr. </a:t>
            </a:r>
            <a:r>
              <a:rPr lang="en-US" dirty="0" err="1" smtClean="0"/>
              <a:t>Furr</a:t>
            </a:r>
            <a:r>
              <a:rPr lang="en-US" dirty="0" smtClean="0"/>
              <a:t>, an off-duty police officer, asked a transgender woman for sex for money.  After the woman refused, the officer followed her and pointed a gun at her.  </a:t>
            </a:r>
          </a:p>
          <a:p>
            <a:pPr marL="109728" lvl="0" indent="0">
              <a:buNone/>
            </a:pPr>
            <a:endParaRPr lang="en-US" dirty="0" smtClean="0"/>
          </a:p>
          <a:p>
            <a:pPr lvl="0"/>
            <a:r>
              <a:rPr lang="en-US" dirty="0" smtClean="0"/>
              <a:t>A confrontation occurred between the officer and the friends of the trans woman.  The officer drove away.  The trans woman, two of her transgender friends, and several male friends followed the officer in their car.  </a:t>
            </a:r>
          </a:p>
          <a:p>
            <a:pPr marL="109728" lvl="0" indent="0">
              <a:buNone/>
            </a:pPr>
            <a:endParaRPr lang="en-US" dirty="0" smtClean="0"/>
          </a:p>
          <a:p>
            <a:pPr lvl="0"/>
            <a:r>
              <a:rPr lang="en-US" dirty="0" smtClean="0"/>
              <a:t>The officer stopped and fired his gun at the other car.  The driver of the other vehicle ducked to avoid being shot and rammed into the officer’s car.  </a:t>
            </a:r>
          </a:p>
          <a:p>
            <a:pPr marL="109728" lvl="0" indent="0">
              <a:buNone/>
            </a:pPr>
            <a:endParaRPr lang="en-US" dirty="0" smtClean="0"/>
          </a:p>
          <a:p>
            <a:pPr lvl="0"/>
            <a:r>
              <a:rPr lang="en-US" dirty="0" smtClean="0"/>
              <a:t>The officer then climbed on the hood of the car occupied by the transgender women and their friends and fired five times through the front windshield, wounding three of them.</a:t>
            </a:r>
          </a:p>
          <a:p>
            <a:pPr marL="109728" lvl="0" indent="0">
              <a:buNone/>
            </a:pPr>
            <a:endParaRPr lang="en-US" dirty="0" smtClean="0"/>
          </a:p>
          <a:p>
            <a:pPr lvl="0"/>
            <a:r>
              <a:rPr lang="en-US" dirty="0" smtClean="0"/>
              <a:t>More police arrived and arrested the officer, who was drunk.  He received three years of supervised probation, a $150 fine, and 100 hours of community service as his sentence for assault and solicitation of prostitution.  He was acquitted of assault with a weapon with intent to kill.</a:t>
            </a:r>
          </a:p>
        </p:txBody>
      </p:sp>
      <p:sp>
        <p:nvSpPr>
          <p:cNvPr id="4" name="Slide Number Placeholder 3"/>
          <p:cNvSpPr>
            <a:spLocks noGrp="1"/>
          </p:cNvSpPr>
          <p:nvPr>
            <p:ph type="sldNum" sz="quarter" idx="10"/>
          </p:nvPr>
        </p:nvSpPr>
        <p:spPr/>
        <p:txBody>
          <a:bodyPr/>
          <a:lstStyle/>
          <a:p>
            <a:fld id="{C61FAD83-97C4-4D80-87F4-E952985632A0}" type="slidenum">
              <a:rPr lang="en-US" smtClean="0"/>
              <a:t>18</a:t>
            </a:fld>
            <a:endParaRPr lang="en-US"/>
          </a:p>
        </p:txBody>
      </p:sp>
    </p:spTree>
    <p:extLst>
      <p:ext uri="{BB962C8B-B14F-4D97-AF65-F5344CB8AC3E}">
        <p14:creationId xmlns:p14="http://schemas.microsoft.com/office/powerpoint/2010/main" val="2504311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Hate Crimes Assessment Task Force: a</a:t>
            </a:r>
            <a:r>
              <a:rPr lang="en-US" baseline="0" dirty="0" smtClean="0"/>
              <a:t> s</a:t>
            </a:r>
            <a:r>
              <a:rPr lang="en-US" dirty="0" smtClean="0"/>
              <a:t>mall group of national civil rights organizations, advocacy groups,</a:t>
            </a:r>
            <a:r>
              <a:rPr lang="en-US" baseline="0" dirty="0" smtClean="0"/>
              <a:t> </a:t>
            </a:r>
            <a:r>
              <a:rPr lang="en-US" dirty="0" smtClean="0"/>
              <a:t>and recognized academic authorities with involvement and experience on the issues of community engagement and hate crimes.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 </a:t>
            </a:r>
            <a:r>
              <a:rPr lang="en-US" sz="1200" kern="1200" dirty="0" smtClean="0">
                <a:solidFill>
                  <a:schemeClr val="tx1"/>
                </a:solidFill>
                <a:effectLst/>
                <a:latin typeface="+mn-lt"/>
                <a:ea typeface="+mn-ea"/>
                <a:cs typeface="+mn-cs"/>
              </a:rPr>
              <a:t>The Chief of Police of Washington, DC </a:t>
            </a:r>
            <a:r>
              <a:rPr lang="en-US" sz="1200" i="1" kern="1200" dirty="0" smtClean="0">
                <a:solidFill>
                  <a:schemeClr val="tx1"/>
                </a:solidFill>
                <a:effectLst/>
                <a:latin typeface="+mn-lt"/>
                <a:ea typeface="+mn-ea"/>
                <a:cs typeface="+mn-cs"/>
              </a:rPr>
              <a:t>ordered</a:t>
            </a:r>
            <a:r>
              <a:rPr lang="en-US" sz="1200" kern="1200" dirty="0" smtClean="0">
                <a:solidFill>
                  <a:schemeClr val="tx1"/>
                </a:solidFill>
                <a:effectLst/>
                <a:latin typeface="+mn-lt"/>
                <a:ea typeface="+mn-ea"/>
                <a:cs typeface="+mn-cs"/>
              </a:rPr>
              <a:t> this review of its practices and procedures; the final report is presented with an introduction written and signed by the Chief.</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19</a:t>
            </a:fld>
            <a:endParaRPr lang="en-US"/>
          </a:p>
        </p:txBody>
      </p:sp>
    </p:spTree>
    <p:extLst>
      <p:ext uri="{BB962C8B-B14F-4D97-AF65-F5344CB8AC3E}">
        <p14:creationId xmlns:p14="http://schemas.microsoft.com/office/powerpoint/2010/main" val="3697199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Some of these pre-date</a:t>
            </a:r>
            <a:r>
              <a:rPr lang="en-US" baseline="0" dirty="0" smtClean="0"/>
              <a:t> the Report of the Hate Crimes Assessment Task Force</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22</a:t>
            </a:fld>
            <a:endParaRPr lang="en-US"/>
          </a:p>
        </p:txBody>
      </p:sp>
    </p:spTree>
    <p:extLst>
      <p:ext uri="{BB962C8B-B14F-4D97-AF65-F5344CB8AC3E}">
        <p14:creationId xmlns:p14="http://schemas.microsoft.com/office/powerpoint/2010/main" val="1283766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Created in 2009</a:t>
            </a:r>
            <a:r>
              <a:rPr lang="en-US" baseline="0" dirty="0" smtClean="0"/>
              <a:t> </a:t>
            </a:r>
            <a:r>
              <a:rPr lang="en-US" dirty="0" smtClean="0"/>
              <a:t>to address the deteriorating relationship with the LGBTQ community.</a:t>
            </a:r>
          </a:p>
          <a:p>
            <a:endParaRPr lang="en-US" dirty="0" smtClean="0"/>
          </a:p>
          <a:p>
            <a:r>
              <a:rPr lang="en-US" dirty="0" smtClean="0"/>
              <a:t>Note:</a:t>
            </a:r>
            <a:r>
              <a:rPr lang="en-US" baseline="0" dirty="0" smtClean="0"/>
              <a:t> Problems with leadership and structure.  Between 2009 and 2011, weak leadership, poor training, and lack of subject-matter experts undermined the GLLU’s goals.  This breakdown in part led to the Hate Crimes Task Force Report.</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23</a:t>
            </a:fld>
            <a:endParaRPr lang="en-US"/>
          </a:p>
        </p:txBody>
      </p:sp>
    </p:spTree>
    <p:extLst>
      <p:ext uri="{BB962C8B-B14F-4D97-AF65-F5344CB8AC3E}">
        <p14:creationId xmlns:p14="http://schemas.microsoft.com/office/powerpoint/2010/main" val="4156233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a:t>
            </a:r>
            <a:r>
              <a:rPr lang="en-US" baseline="0" dirty="0" smtClean="0"/>
              <a:t> for officers by activist groups such as the DC Trans Coalition.  The Office of Police Complaints has received this type of cultural competency training as well.</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24</a:t>
            </a:fld>
            <a:endParaRPr lang="en-US"/>
          </a:p>
        </p:txBody>
      </p:sp>
    </p:spTree>
    <p:extLst>
      <p:ext uri="{BB962C8B-B14F-4D97-AF65-F5344CB8AC3E}">
        <p14:creationId xmlns:p14="http://schemas.microsoft.com/office/powerpoint/2010/main" val="912295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Internal police</a:t>
            </a:r>
            <a:r>
              <a:rPr lang="en-US" baseline="0" dirty="0" smtClean="0"/>
              <a:t> department policy.</a:t>
            </a:r>
          </a:p>
          <a:p>
            <a:endParaRPr lang="en-US" dirty="0" smtClean="0"/>
          </a:p>
          <a:p>
            <a:r>
              <a:rPr lang="en-US" dirty="0" smtClean="0"/>
              <a:t>Note Sections</a:t>
            </a:r>
            <a:r>
              <a:rPr lang="en-US" baseline="0" dirty="0" smtClean="0"/>
              <a:t> I, II, and IV.</a:t>
            </a:r>
          </a:p>
          <a:p>
            <a:endParaRPr lang="en-US" baseline="0" dirty="0" smtClean="0"/>
          </a:p>
          <a:p>
            <a:r>
              <a:rPr lang="en-US" baseline="0" dirty="0" smtClean="0"/>
              <a:t>Appears to be very progressive.  Questions about whether or not police officers are following it.</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25</a:t>
            </a:fld>
            <a:endParaRPr lang="en-US"/>
          </a:p>
        </p:txBody>
      </p:sp>
    </p:spTree>
    <p:extLst>
      <p:ext uri="{BB962C8B-B14F-4D97-AF65-F5344CB8AC3E}">
        <p14:creationId xmlns:p14="http://schemas.microsoft.com/office/powerpoint/2010/main" val="997393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Office of Police Complaints is an independent District of Columbia government agency that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reviews and resolves complaints of misconduct filed by citizens against Metropolitan Police Department officers and is staffed by civilians.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Office of Police Complaints has the authority to receive complaints involving six types of police officer misconduct: harassment, inappropriate language or conduct, retaliation, unnecessary or excessive force, discrimination,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and failure to identify.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If the Office sustains the allegation, the matter is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referred to the Chief of Police who can then discipline the officer.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If the police chief disagrees, the case is reviewed by a panel of three complaint examiners. If the panel upholds the decision of the original complaint examiner, the police chief must then impose the appropriate discipline on the accused officer.</a:t>
            </a:r>
          </a:p>
          <a:p>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26</a:t>
            </a:fld>
            <a:endParaRPr lang="en-US"/>
          </a:p>
        </p:txBody>
      </p:sp>
    </p:spTree>
    <p:extLst>
      <p:ext uri="{BB962C8B-B14F-4D97-AF65-F5344CB8AC3E}">
        <p14:creationId xmlns:p14="http://schemas.microsoft.com/office/powerpoint/2010/main" val="2596883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bystander used his cell phone to record</a:t>
            </a:r>
            <a:r>
              <a:rPr lang="en-US" baseline="0" dirty="0" smtClean="0"/>
              <a:t> a police officer shooting and killer Walter Scott in South Carolina.</a:t>
            </a:r>
            <a:endParaRPr lang="en-US" dirty="0" smtClean="0"/>
          </a:p>
          <a:p>
            <a:endParaRPr lang="en-US" dirty="0" smtClean="0"/>
          </a:p>
          <a:p>
            <a:r>
              <a:rPr lang="en-US" dirty="0" smtClean="0"/>
              <a:t>Warning: Graphic Violence.</a:t>
            </a:r>
          </a:p>
          <a:p>
            <a:endParaRPr lang="en-US" dirty="0" smtClean="0"/>
          </a:p>
          <a:p>
            <a:r>
              <a:rPr lang="en-US" dirty="0" smtClean="0"/>
              <a:t> 3:50</a:t>
            </a:r>
          </a:p>
          <a:p>
            <a:endParaRPr lang="en-US" dirty="0" smtClean="0"/>
          </a:p>
          <a:p>
            <a:r>
              <a:rPr lang="en-US" dirty="0" smtClean="0"/>
              <a:t>Note</a:t>
            </a:r>
            <a:r>
              <a:rPr lang="en-US" baseline="0" dirty="0" smtClean="0"/>
              <a:t> discrepancies between the video and the officer’s story before the video surfaced.  The officer said the man grabbed his stun gun.  Really, the man was running away and the officer shot him in the back.  The officer can be seen placing the stun gun next to the man’s body.  Once this video surfaced, the officer was charged with murder.</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27</a:t>
            </a:fld>
            <a:endParaRPr lang="en-US"/>
          </a:p>
        </p:txBody>
      </p:sp>
    </p:spTree>
    <p:extLst>
      <p:ext uri="{BB962C8B-B14F-4D97-AF65-F5344CB8AC3E}">
        <p14:creationId xmlns:p14="http://schemas.microsoft.com/office/powerpoint/2010/main" val="2665606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Not</a:t>
            </a:r>
            <a:r>
              <a:rPr lang="en-US" baseline="0" dirty="0" smtClean="0"/>
              <a:t> all States recognize a constitutional right to film police activity.  No federal statute or Supreme Court case directly protects this right.</a:t>
            </a:r>
            <a:endParaRPr lang="en-US" dirty="0"/>
          </a:p>
        </p:txBody>
      </p:sp>
      <p:sp>
        <p:nvSpPr>
          <p:cNvPr id="4" name="Slide Number Placeholder 3"/>
          <p:cNvSpPr>
            <a:spLocks noGrp="1"/>
          </p:cNvSpPr>
          <p:nvPr>
            <p:ph type="sldNum" sz="quarter" idx="10"/>
          </p:nvPr>
        </p:nvSpPr>
        <p:spPr/>
        <p:txBody>
          <a:bodyPr/>
          <a:lstStyle/>
          <a:p>
            <a:fld id="{C61FAD83-97C4-4D80-87F4-E952985632A0}" type="slidenum">
              <a:rPr lang="en-US" smtClean="0"/>
              <a:t>28</a:t>
            </a:fld>
            <a:endParaRPr lang="en-US"/>
          </a:p>
        </p:txBody>
      </p:sp>
    </p:spTree>
    <p:extLst>
      <p:ext uri="{BB962C8B-B14F-4D97-AF65-F5344CB8AC3E}">
        <p14:creationId xmlns:p14="http://schemas.microsoft.com/office/powerpoint/2010/main" val="3050860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FE1253F8-F4E3-46B1-8720-3800ECA8A680}" type="datetimeFigureOut">
              <a:rPr lang="en-US" smtClean="0"/>
              <a:t>4/25/2015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0F1ACAF-87FD-4B45-BCC5-510D4F1A1B1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253F8-F4E3-46B1-8720-3800ECA8A680}"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E1253F8-F4E3-46B1-8720-3800ECA8A680}"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E1253F8-F4E3-46B1-8720-3800ECA8A680}"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E1253F8-F4E3-46B1-8720-3800ECA8A680}" type="datetimeFigureOut">
              <a:rPr lang="en-US" smtClean="0"/>
              <a:t>4/25/2015</a:t>
            </a:fld>
            <a:endParaRPr lang="en-US"/>
          </a:p>
        </p:txBody>
      </p:sp>
      <p:sp>
        <p:nvSpPr>
          <p:cNvPr id="27" name="Slide Number Placeholder 26"/>
          <p:cNvSpPr>
            <a:spLocks noGrp="1"/>
          </p:cNvSpPr>
          <p:nvPr>
            <p:ph type="sldNum" sz="quarter" idx="11"/>
          </p:nvPr>
        </p:nvSpPr>
        <p:spPr/>
        <p:txBody>
          <a:bodyPr rtlCol="0"/>
          <a:lstStyle/>
          <a:p>
            <a:fld id="{70F1ACAF-87FD-4B45-BCC5-510D4F1A1B15}"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FE1253F8-F4E3-46B1-8720-3800ECA8A680}" type="datetimeFigureOut">
              <a:rPr lang="en-US" smtClean="0"/>
              <a:t>4/25/2015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70F1ACAF-87FD-4B45-BCC5-510D4F1A1B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253F8-F4E3-46B1-8720-3800ECA8A680}" type="datetimeFigureOut">
              <a:rPr lang="en-US" smtClean="0"/>
              <a:t>4/25/2015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E1253F8-F4E3-46B1-8720-3800ECA8A680}"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E1253F8-F4E3-46B1-8720-3800ECA8A680}" type="datetimeFigureOut">
              <a:rPr lang="en-US" smtClean="0"/>
              <a:t>4/25/2015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253F8-F4E3-46B1-8720-3800ECA8A680}"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253F8-F4E3-46B1-8720-3800ECA8A680}" type="datetimeFigureOut">
              <a:rPr lang="en-US" smtClean="0"/>
              <a:t>4/25/2015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F1ACAF-87FD-4B45-BCC5-510D4F1A1B1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E1253F8-F4E3-46B1-8720-3800ECA8A680}" type="datetimeFigureOut">
              <a:rPr lang="en-US" smtClean="0"/>
              <a:t>4/25/2015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0F1ACAF-87FD-4B45-BCC5-510D4F1A1B1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hyperlink" Target="https://go.mpdconline.com/GO/GO_501_02.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ym4tE0SQCZ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dctranscoalition.files.wordpress.com/2009/10/dctc-gllu-intro-training-september-2011.pdf" TargetMode="External"/><Relationship Id="rId3" Type="http://schemas.openxmlformats.org/officeDocument/2006/relationships/hyperlink" Target="http://web.law.columbia.edu/sites/default/files/microsites/gender-sexuality/files/roadmap_for_change_full_report.pdf" TargetMode="External"/><Relationship Id="rId7" Type="http://schemas.openxmlformats.org/officeDocument/2006/relationships/hyperlink" Target="https://m.whitehouse.gov/the-press-office/2014/12/01/fact-sheet-strengthening-community-policing" TargetMode="External"/><Relationship Id="rId2" Type="http://schemas.openxmlformats.org/officeDocument/2006/relationships/hyperlink" Target="http://www.lambdalegal.org/protected-and-served" TargetMode="External"/><Relationship Id="rId1" Type="http://schemas.openxmlformats.org/officeDocument/2006/relationships/slideLayout" Target="../slideLayouts/slideLayout2.xml"/><Relationship Id="rId6" Type="http://schemas.openxmlformats.org/officeDocument/2006/relationships/hyperlink" Target="https://dctranscoalition.files.wordpress.com/2014/03/hcatf-report.pdf" TargetMode="External"/><Relationship Id="rId5" Type="http://schemas.openxmlformats.org/officeDocument/2006/relationships/hyperlink" Target="https://www.congress.gov/bill/113th-congress/senate-bill/1038/text#toc-H84C0187FE5804905B508871E3D57705F" TargetMode="External"/><Relationship Id="rId4" Type="http://schemas.openxmlformats.org/officeDocument/2006/relationships/hyperlink" Target="http://transequality.org/issues/police-jails-prisons" TargetMode="External"/><Relationship Id="rId9" Type="http://schemas.openxmlformats.org/officeDocument/2006/relationships/hyperlink" Target="https://go.mpdconline.com/GO/GO_501_0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LGBTQ-Police Relations in the United States </a:t>
            </a:r>
            <a:endParaRPr lang="en-US" dirty="0"/>
          </a:p>
        </p:txBody>
      </p:sp>
      <p:sp>
        <p:nvSpPr>
          <p:cNvPr id="3" name="Subtitle 2"/>
          <p:cNvSpPr>
            <a:spLocks noGrp="1"/>
          </p:cNvSpPr>
          <p:nvPr>
            <p:ph type="subTitle" idx="1"/>
          </p:nvPr>
        </p:nvSpPr>
        <p:spPr/>
        <p:txBody>
          <a:bodyPr>
            <a:normAutofit/>
          </a:bodyPr>
          <a:lstStyle/>
          <a:p>
            <a:r>
              <a:rPr lang="en-US" dirty="0" smtClean="0"/>
              <a:t>A Presentation by M. Moore for </a:t>
            </a:r>
          </a:p>
          <a:p>
            <a:r>
              <a:rPr lang="en-US" dirty="0" smtClean="0"/>
              <a:t>the American Bar Association </a:t>
            </a:r>
          </a:p>
          <a:p>
            <a:r>
              <a:rPr lang="en-US" dirty="0" smtClean="0"/>
              <a:t>Rule of Law Initiative – Moscow </a:t>
            </a:r>
          </a:p>
          <a:p>
            <a:r>
              <a:rPr lang="en-US" dirty="0" smtClean="0"/>
              <a:t>April 2015</a:t>
            </a:r>
            <a:endParaRPr lang="en-US" dirty="0"/>
          </a:p>
        </p:txBody>
      </p:sp>
    </p:spTree>
    <p:extLst>
      <p:ext uri="{BB962C8B-B14F-4D97-AF65-F5344CB8AC3E}">
        <p14:creationId xmlns:p14="http://schemas.microsoft.com/office/powerpoint/2010/main" val="1622257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Overview</a:t>
            </a:r>
            <a:endParaRPr lang="en-US" dirty="0"/>
          </a:p>
        </p:txBody>
      </p:sp>
      <p:sp>
        <p:nvSpPr>
          <p:cNvPr id="5" name="Content Placeholder 4"/>
          <p:cNvSpPr>
            <a:spLocks noGrp="1"/>
          </p:cNvSpPr>
          <p:nvPr>
            <p:ph idx="1"/>
          </p:nvPr>
        </p:nvSpPr>
        <p:spPr/>
        <p:txBody>
          <a:bodyPr/>
          <a:lstStyle/>
          <a:p>
            <a:r>
              <a:rPr lang="en-US" dirty="0" smtClean="0"/>
              <a:t>National Issues </a:t>
            </a:r>
          </a:p>
          <a:p>
            <a:r>
              <a:rPr lang="en-US" dirty="0" smtClean="0"/>
              <a:t>Proposed Federal Reforms</a:t>
            </a:r>
          </a:p>
          <a:p>
            <a:r>
              <a:rPr lang="en-US" dirty="0" smtClean="0"/>
              <a:t>Local Issues: Washington, DC </a:t>
            </a:r>
          </a:p>
          <a:p>
            <a:r>
              <a:rPr lang="en-US" dirty="0" smtClean="0"/>
              <a:t>Local Strategies for Improving Police-LGBTQ Relations</a:t>
            </a:r>
            <a:endParaRPr lang="en-US" dirty="0"/>
          </a:p>
        </p:txBody>
      </p:sp>
    </p:spTree>
    <p:extLst>
      <p:ext uri="{BB962C8B-B14F-4D97-AF65-F5344CB8AC3E}">
        <p14:creationId xmlns:p14="http://schemas.microsoft.com/office/powerpoint/2010/main" val="3180562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Police Mistreatment of LGBTQ Individuals</a:t>
            </a:r>
            <a:endParaRPr lang="en-US" dirty="0"/>
          </a:p>
        </p:txBody>
      </p:sp>
      <p:sp>
        <p:nvSpPr>
          <p:cNvPr id="3" name="Text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743701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LGBTQ People in the U.S. Experience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Profiling: sexual</a:t>
            </a:r>
            <a:r>
              <a:rPr lang="en-US" dirty="0"/>
              <a:t>, </a:t>
            </a:r>
            <a:r>
              <a:rPr lang="en-US" dirty="0" smtClean="0"/>
              <a:t>homophobic, and </a:t>
            </a:r>
            <a:r>
              <a:rPr lang="en-US" dirty="0"/>
              <a:t>transphobic harassment, stops and </a:t>
            </a:r>
            <a:r>
              <a:rPr lang="en-US" dirty="0" smtClean="0"/>
              <a:t>searches</a:t>
            </a:r>
          </a:p>
          <a:p>
            <a:pPr marL="109728" indent="0">
              <a:buNone/>
            </a:pPr>
            <a:r>
              <a:rPr lang="en-US" dirty="0" smtClean="0"/>
              <a:t>  </a:t>
            </a:r>
            <a:endParaRPr lang="en-US" dirty="0"/>
          </a:p>
          <a:p>
            <a:pPr lvl="0"/>
            <a:r>
              <a:rPr lang="en-US" dirty="0"/>
              <a:t>T</a:t>
            </a:r>
            <a:r>
              <a:rPr lang="en-US" dirty="0" smtClean="0"/>
              <a:t>argeting </a:t>
            </a:r>
            <a:r>
              <a:rPr lang="en-US" dirty="0"/>
              <a:t>for “lewd conduct” and prostitution-related </a:t>
            </a:r>
            <a:r>
              <a:rPr lang="en-US" dirty="0" smtClean="0"/>
              <a:t>offenses</a:t>
            </a:r>
          </a:p>
          <a:p>
            <a:pPr marL="109728" lvl="0" indent="0">
              <a:buNone/>
            </a:pPr>
            <a:endParaRPr lang="en-US" dirty="0"/>
          </a:p>
          <a:p>
            <a:pPr lvl="0"/>
            <a:r>
              <a:rPr lang="en-US" dirty="0"/>
              <a:t>D</a:t>
            </a:r>
            <a:r>
              <a:rPr lang="en-US" dirty="0" smtClean="0"/>
              <a:t>emands </a:t>
            </a:r>
            <a:r>
              <a:rPr lang="en-US" dirty="0"/>
              <a:t>for identification and “consent” searches during street and car </a:t>
            </a:r>
            <a:r>
              <a:rPr lang="en-US" dirty="0" smtClean="0"/>
              <a:t>stops</a:t>
            </a:r>
          </a:p>
          <a:p>
            <a:pPr marL="109728" lvl="0" indent="0">
              <a:buNone/>
            </a:pPr>
            <a:r>
              <a:rPr lang="en-US" dirty="0" smtClean="0"/>
              <a:t> </a:t>
            </a:r>
            <a:endParaRPr lang="en-US" dirty="0"/>
          </a:p>
          <a:p>
            <a:pPr lvl="0"/>
            <a:r>
              <a:rPr lang="en-US" dirty="0" smtClean="0"/>
              <a:t>Invasive, violative searches to </a:t>
            </a:r>
            <a:r>
              <a:rPr lang="en-US" dirty="0"/>
              <a:t>satisfy </a:t>
            </a:r>
            <a:r>
              <a:rPr lang="en-US" dirty="0" smtClean="0"/>
              <a:t>officer doubts </a:t>
            </a:r>
            <a:r>
              <a:rPr lang="en-US" dirty="0"/>
              <a:t>or </a:t>
            </a:r>
            <a:r>
              <a:rPr lang="en-US" dirty="0" smtClean="0"/>
              <a:t>curiosity</a:t>
            </a:r>
            <a:endParaRPr lang="en-US" dirty="0"/>
          </a:p>
        </p:txBody>
      </p:sp>
    </p:spTree>
    <p:extLst>
      <p:ext uri="{BB962C8B-B14F-4D97-AF65-F5344CB8AC3E}">
        <p14:creationId xmlns:p14="http://schemas.microsoft.com/office/powerpoint/2010/main" val="1149233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t>Protected and Served?</a:t>
            </a:r>
            <a:endParaRPr lang="en-US" i="1" dirty="0"/>
          </a:p>
        </p:txBody>
      </p:sp>
      <p:sp>
        <p:nvSpPr>
          <p:cNvPr id="3" name="Content Placeholder 2"/>
          <p:cNvSpPr>
            <a:spLocks noGrp="1"/>
          </p:cNvSpPr>
          <p:nvPr>
            <p:ph idx="1"/>
          </p:nvPr>
        </p:nvSpPr>
        <p:spPr/>
        <p:txBody>
          <a:bodyPr/>
          <a:lstStyle/>
          <a:p>
            <a:pPr lvl="0"/>
            <a:r>
              <a:rPr lang="en-US" dirty="0"/>
              <a:t>C</a:t>
            </a:r>
            <a:r>
              <a:rPr lang="en-US" dirty="0" smtClean="0"/>
              <a:t>onducted in 2012 by Lambda Legal</a:t>
            </a:r>
          </a:p>
          <a:p>
            <a:pPr marL="109728" lvl="0" indent="0">
              <a:buNone/>
            </a:pPr>
            <a:endParaRPr lang="en-US" dirty="0" smtClean="0"/>
          </a:p>
          <a:p>
            <a:pPr lvl="0"/>
            <a:r>
              <a:rPr lang="en-US" dirty="0" smtClean="0"/>
              <a:t>2,376 people identifying as LGBTQ</a:t>
            </a:r>
          </a:p>
          <a:p>
            <a:pPr marL="109728" lvl="0" indent="0">
              <a:buNone/>
            </a:pPr>
            <a:endParaRPr lang="en-US" dirty="0" smtClean="0"/>
          </a:p>
          <a:p>
            <a:r>
              <a:rPr lang="en-US" dirty="0"/>
              <a:t>1,682 or 73</a:t>
            </a:r>
            <a:r>
              <a:rPr lang="en-US" dirty="0" smtClean="0"/>
              <a:t>% </a:t>
            </a:r>
            <a:r>
              <a:rPr lang="en-US" dirty="0"/>
              <a:t>had face-to-face contact with the police in the past five </a:t>
            </a:r>
            <a:r>
              <a:rPr lang="en-US" dirty="0" smtClean="0"/>
              <a:t>years</a:t>
            </a:r>
            <a:endParaRPr lang="en-US" dirty="0"/>
          </a:p>
          <a:p>
            <a:pPr lvl="0"/>
            <a:endParaRPr lang="en-US" dirty="0"/>
          </a:p>
          <a:p>
            <a:endParaRPr lang="en-US" dirty="0"/>
          </a:p>
        </p:txBody>
      </p:sp>
    </p:spTree>
    <p:extLst>
      <p:ext uri="{BB962C8B-B14F-4D97-AF65-F5344CB8AC3E}">
        <p14:creationId xmlns:p14="http://schemas.microsoft.com/office/powerpoint/2010/main" val="4017811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Hostile Attitudes</a:t>
            </a:r>
            <a:endParaRPr lang="en-US" dirty="0"/>
          </a:p>
        </p:txBody>
      </p:sp>
      <p:sp>
        <p:nvSpPr>
          <p:cNvPr id="3" name="Content Placeholder 2"/>
          <p:cNvSpPr>
            <a:spLocks noGrp="1"/>
          </p:cNvSpPr>
          <p:nvPr>
            <p:ph idx="1"/>
          </p:nvPr>
        </p:nvSpPr>
        <p:spPr/>
        <p:txBody>
          <a:bodyPr/>
          <a:lstStyle/>
          <a:p>
            <a:pPr lvl="0"/>
            <a:r>
              <a:rPr lang="en-US" dirty="0"/>
              <a:t>21% reported hostile attitudes from </a:t>
            </a:r>
            <a:r>
              <a:rPr lang="en-US" dirty="0" smtClean="0"/>
              <a:t>officers</a:t>
            </a:r>
          </a:p>
          <a:p>
            <a:pPr marL="109728" lvl="0" indent="0">
              <a:buNone/>
            </a:pPr>
            <a:endParaRPr lang="en-US" dirty="0"/>
          </a:p>
          <a:p>
            <a:pPr lvl="0"/>
            <a:r>
              <a:rPr lang="en-US" dirty="0"/>
              <a:t>31% of respondents under age 30 </a:t>
            </a:r>
          </a:p>
          <a:p>
            <a:pPr lvl="0"/>
            <a:r>
              <a:rPr lang="en-US" dirty="0"/>
              <a:t>32% of respondents of color (including 26% of Native American, 27% of African </a:t>
            </a:r>
            <a:r>
              <a:rPr lang="en-US" dirty="0" smtClean="0"/>
              <a:t>American, </a:t>
            </a:r>
            <a:r>
              <a:rPr lang="en-US" dirty="0"/>
              <a:t>and 40% of Latina/o respondents)</a:t>
            </a:r>
          </a:p>
          <a:p>
            <a:r>
              <a:rPr lang="en-US" dirty="0"/>
              <a:t>38% of respondents of color under </a:t>
            </a:r>
            <a:r>
              <a:rPr lang="en-US" dirty="0" smtClean="0"/>
              <a:t>30</a:t>
            </a:r>
          </a:p>
          <a:p>
            <a:pPr lvl="0"/>
            <a:r>
              <a:rPr lang="en-US" dirty="0" smtClean="0"/>
              <a:t>32</a:t>
            </a:r>
            <a:r>
              <a:rPr lang="en-US" dirty="0"/>
              <a:t>% of TGNC respondents (30% of transgender)</a:t>
            </a:r>
          </a:p>
          <a:p>
            <a:pPr lvl="0"/>
            <a:r>
              <a:rPr lang="en-US" dirty="0"/>
              <a:t>35% of low-income respondents</a:t>
            </a:r>
          </a:p>
          <a:p>
            <a:endParaRPr lang="en-US" dirty="0"/>
          </a:p>
        </p:txBody>
      </p:sp>
    </p:spTree>
    <p:extLst>
      <p:ext uri="{BB962C8B-B14F-4D97-AF65-F5344CB8AC3E}">
        <p14:creationId xmlns:p14="http://schemas.microsoft.com/office/powerpoint/2010/main" val="1495875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Harassment and Assault</a:t>
            </a:r>
            <a:endParaRPr lang="en-US" dirty="0"/>
          </a:p>
        </p:txBody>
      </p:sp>
      <p:sp>
        <p:nvSpPr>
          <p:cNvPr id="6" name="Content Placeholder 5"/>
          <p:cNvSpPr>
            <a:spLocks noGrp="1"/>
          </p:cNvSpPr>
          <p:nvPr>
            <p:ph idx="1"/>
          </p:nvPr>
        </p:nvSpPr>
        <p:spPr/>
        <p:txBody>
          <a:bodyPr>
            <a:normAutofit lnSpcReduction="10000"/>
          </a:bodyPr>
          <a:lstStyle/>
          <a:p>
            <a:pPr lvl="0"/>
            <a:r>
              <a:rPr lang="en-US" dirty="0" smtClean="0"/>
              <a:t>14</a:t>
            </a:r>
            <a:r>
              <a:rPr lang="en-US" dirty="0"/>
              <a:t>% </a:t>
            </a:r>
            <a:r>
              <a:rPr lang="en-US" dirty="0" smtClean="0"/>
              <a:t>reported </a:t>
            </a:r>
            <a:r>
              <a:rPr lang="en-US" dirty="0"/>
              <a:t>verbal assault by the </a:t>
            </a:r>
            <a:r>
              <a:rPr lang="en-US" dirty="0" smtClean="0"/>
              <a:t>police</a:t>
            </a:r>
          </a:p>
          <a:p>
            <a:pPr marL="109728" lvl="0" indent="0">
              <a:buNone/>
            </a:pPr>
            <a:endParaRPr lang="en-US" dirty="0" smtClean="0"/>
          </a:p>
          <a:p>
            <a:pPr lvl="0"/>
            <a:r>
              <a:rPr lang="en-US" dirty="0" smtClean="0"/>
              <a:t>3</a:t>
            </a:r>
            <a:r>
              <a:rPr lang="en-US" dirty="0"/>
              <a:t>% reported sexual </a:t>
            </a:r>
            <a:r>
              <a:rPr lang="en-US" dirty="0" smtClean="0"/>
              <a:t>harassment</a:t>
            </a:r>
          </a:p>
          <a:p>
            <a:pPr lvl="0"/>
            <a:endParaRPr lang="en-US" dirty="0" smtClean="0"/>
          </a:p>
          <a:p>
            <a:pPr lvl="0"/>
            <a:r>
              <a:rPr lang="en-US" dirty="0" smtClean="0"/>
              <a:t>2</a:t>
            </a:r>
            <a:r>
              <a:rPr lang="en-US" dirty="0"/>
              <a:t>% reported physical </a:t>
            </a:r>
            <a:r>
              <a:rPr lang="en-US" dirty="0" smtClean="0"/>
              <a:t>assault</a:t>
            </a:r>
          </a:p>
          <a:p>
            <a:pPr marL="109728" lvl="0" indent="0">
              <a:buNone/>
            </a:pPr>
            <a:endParaRPr lang="en-US" dirty="0"/>
          </a:p>
          <a:p>
            <a:pPr lvl="0"/>
            <a:r>
              <a:rPr lang="en-US" dirty="0"/>
              <a:t>People of color, low-income people, and people living with HIV reported harassment and assault by police more frequently than survey respondents as a </a:t>
            </a:r>
            <a:r>
              <a:rPr lang="en-US" dirty="0" smtClean="0"/>
              <a:t>whole</a:t>
            </a:r>
            <a:endParaRPr lang="en-US" dirty="0"/>
          </a:p>
          <a:p>
            <a:endParaRPr lang="en-US" dirty="0"/>
          </a:p>
        </p:txBody>
      </p:sp>
    </p:spTree>
    <p:extLst>
      <p:ext uri="{BB962C8B-B14F-4D97-AF65-F5344CB8AC3E}">
        <p14:creationId xmlns:p14="http://schemas.microsoft.com/office/powerpoint/2010/main" val="2890678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Assault</a:t>
            </a:r>
            <a:endParaRPr lang="en-US" dirty="0"/>
          </a:p>
        </p:txBody>
      </p:sp>
      <p:sp>
        <p:nvSpPr>
          <p:cNvPr id="4" name="Content Placeholder 3"/>
          <p:cNvSpPr>
            <a:spLocks noGrp="1"/>
          </p:cNvSpPr>
          <p:nvPr>
            <p:ph sz="half" idx="1"/>
          </p:nvPr>
        </p:nvSpPr>
        <p:spPr/>
        <p:txBody>
          <a:bodyPr>
            <a:normAutofit/>
          </a:bodyPr>
          <a:lstStyle/>
          <a:p>
            <a:pPr marL="109728" lvl="0" indent="0">
              <a:buNone/>
            </a:pPr>
            <a:r>
              <a:rPr lang="en-US" b="1" dirty="0" smtClean="0"/>
              <a:t>Physical Assault</a:t>
            </a:r>
            <a:endParaRPr lang="en-US" b="1" dirty="0"/>
          </a:p>
          <a:p>
            <a:pPr lvl="0"/>
            <a:r>
              <a:rPr lang="en-US" dirty="0"/>
              <a:t>2% of all </a:t>
            </a:r>
            <a:r>
              <a:rPr lang="en-US" dirty="0" smtClean="0"/>
              <a:t>respondents</a:t>
            </a:r>
          </a:p>
          <a:p>
            <a:pPr marL="109728" lvl="0" indent="0">
              <a:buNone/>
            </a:pPr>
            <a:endParaRPr lang="en-US" dirty="0"/>
          </a:p>
          <a:p>
            <a:pPr lvl="0"/>
            <a:r>
              <a:rPr lang="en-US" dirty="0"/>
              <a:t>4% of respondents of </a:t>
            </a:r>
            <a:r>
              <a:rPr lang="en-US" dirty="0" smtClean="0"/>
              <a:t>color</a:t>
            </a:r>
          </a:p>
          <a:p>
            <a:pPr marL="109728" lvl="0" indent="0">
              <a:buNone/>
            </a:pPr>
            <a:endParaRPr lang="en-US" dirty="0"/>
          </a:p>
          <a:p>
            <a:pPr lvl="0"/>
            <a:r>
              <a:rPr lang="en-US" dirty="0"/>
              <a:t>4% of TGNC </a:t>
            </a:r>
            <a:r>
              <a:rPr lang="en-US" dirty="0" smtClean="0"/>
              <a:t>respondents</a:t>
            </a:r>
          </a:p>
          <a:p>
            <a:pPr marL="109728" lvl="0" indent="0">
              <a:buNone/>
            </a:pPr>
            <a:endParaRPr lang="en-US" dirty="0"/>
          </a:p>
          <a:p>
            <a:pPr lvl="0"/>
            <a:r>
              <a:rPr lang="en-US" dirty="0"/>
              <a:t>5% of low-income </a:t>
            </a:r>
            <a:r>
              <a:rPr lang="en-US" dirty="0" smtClean="0"/>
              <a:t>respondents</a:t>
            </a:r>
          </a:p>
          <a:p>
            <a:pPr marL="109728" lvl="0" indent="0">
              <a:buNone/>
            </a:pPr>
            <a:endParaRPr lang="en-US" dirty="0"/>
          </a:p>
          <a:p>
            <a:pPr lvl="0"/>
            <a:r>
              <a:rPr lang="en-US" dirty="0"/>
              <a:t>6% of HIV-positive respondents</a:t>
            </a:r>
          </a:p>
          <a:p>
            <a:endParaRPr lang="en-US" dirty="0"/>
          </a:p>
        </p:txBody>
      </p:sp>
      <p:sp>
        <p:nvSpPr>
          <p:cNvPr id="5" name="Content Placeholder 4"/>
          <p:cNvSpPr>
            <a:spLocks noGrp="1"/>
          </p:cNvSpPr>
          <p:nvPr>
            <p:ph sz="half" idx="2"/>
          </p:nvPr>
        </p:nvSpPr>
        <p:spPr/>
        <p:txBody>
          <a:bodyPr>
            <a:normAutofit/>
          </a:bodyPr>
          <a:lstStyle/>
          <a:p>
            <a:pPr marL="109728" lvl="0" indent="0">
              <a:buNone/>
            </a:pPr>
            <a:r>
              <a:rPr lang="en-US" b="1" dirty="0" smtClean="0"/>
              <a:t>Verbal Assault</a:t>
            </a:r>
            <a:endParaRPr lang="en-US" b="1" dirty="0"/>
          </a:p>
          <a:p>
            <a:pPr lvl="0"/>
            <a:r>
              <a:rPr lang="en-US" dirty="0"/>
              <a:t>14% of all </a:t>
            </a:r>
            <a:r>
              <a:rPr lang="en-US" dirty="0" smtClean="0"/>
              <a:t>respondents</a:t>
            </a:r>
          </a:p>
          <a:p>
            <a:pPr marL="109728" lvl="0" indent="0">
              <a:buNone/>
            </a:pPr>
            <a:endParaRPr lang="en-US" dirty="0"/>
          </a:p>
          <a:p>
            <a:pPr lvl="0"/>
            <a:r>
              <a:rPr lang="en-US" dirty="0"/>
              <a:t>21% of </a:t>
            </a:r>
            <a:r>
              <a:rPr lang="en-US" dirty="0" smtClean="0"/>
              <a:t>HIV-positive respondents</a:t>
            </a:r>
          </a:p>
          <a:p>
            <a:pPr marL="109728" lvl="0" indent="0">
              <a:buNone/>
            </a:pPr>
            <a:endParaRPr lang="en-US" dirty="0"/>
          </a:p>
          <a:p>
            <a:pPr lvl="0"/>
            <a:r>
              <a:rPr lang="en-US" dirty="0"/>
              <a:t>22% of </a:t>
            </a:r>
            <a:r>
              <a:rPr lang="en-US" dirty="0" smtClean="0"/>
              <a:t>TGNC respondents</a:t>
            </a:r>
          </a:p>
          <a:p>
            <a:pPr marL="109728" lvl="0" indent="0">
              <a:buNone/>
            </a:pPr>
            <a:endParaRPr lang="en-US" dirty="0"/>
          </a:p>
          <a:p>
            <a:pPr lvl="0"/>
            <a:r>
              <a:rPr lang="en-US" dirty="0"/>
              <a:t>24% of </a:t>
            </a:r>
            <a:r>
              <a:rPr lang="en-US" dirty="0" smtClean="0"/>
              <a:t>respondents </a:t>
            </a:r>
            <a:r>
              <a:rPr lang="en-US" dirty="0"/>
              <a:t>of </a:t>
            </a:r>
            <a:r>
              <a:rPr lang="en-US" dirty="0" smtClean="0"/>
              <a:t>color</a:t>
            </a:r>
          </a:p>
          <a:p>
            <a:pPr lvl="0"/>
            <a:endParaRPr lang="en-US" dirty="0"/>
          </a:p>
          <a:p>
            <a:pPr lvl="0"/>
            <a:r>
              <a:rPr lang="en-US" dirty="0"/>
              <a:t>25% </a:t>
            </a:r>
            <a:r>
              <a:rPr lang="en-US" dirty="0" smtClean="0"/>
              <a:t>of low-income </a:t>
            </a:r>
            <a:r>
              <a:rPr lang="en-US" dirty="0"/>
              <a:t>respondents</a:t>
            </a:r>
          </a:p>
          <a:p>
            <a:endParaRPr lang="en-US" dirty="0"/>
          </a:p>
        </p:txBody>
      </p:sp>
    </p:spTree>
    <p:extLst>
      <p:ext uri="{BB962C8B-B14F-4D97-AF65-F5344CB8AC3E}">
        <p14:creationId xmlns:p14="http://schemas.microsoft.com/office/powerpoint/2010/main" val="4223078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Sexual Harassment</a:t>
            </a:r>
            <a:endParaRPr lang="en-US" dirty="0"/>
          </a:p>
        </p:txBody>
      </p:sp>
      <p:sp>
        <p:nvSpPr>
          <p:cNvPr id="3" name="Content Placeholder 2"/>
          <p:cNvSpPr>
            <a:spLocks noGrp="1"/>
          </p:cNvSpPr>
          <p:nvPr>
            <p:ph idx="1"/>
          </p:nvPr>
        </p:nvSpPr>
        <p:spPr/>
        <p:txBody>
          <a:bodyPr/>
          <a:lstStyle/>
          <a:p>
            <a:r>
              <a:rPr lang="en-US" dirty="0" smtClean="0"/>
              <a:t>3</a:t>
            </a:r>
            <a:r>
              <a:rPr lang="en-US" dirty="0"/>
              <a:t>% of all </a:t>
            </a:r>
            <a:r>
              <a:rPr lang="en-US" dirty="0" smtClean="0"/>
              <a:t>respondents</a:t>
            </a:r>
          </a:p>
          <a:p>
            <a:pPr marL="109728" lvl="0" indent="0">
              <a:buNone/>
            </a:pPr>
            <a:endParaRPr lang="en-US" dirty="0"/>
          </a:p>
          <a:p>
            <a:pPr lvl="0"/>
            <a:r>
              <a:rPr lang="en-US" dirty="0"/>
              <a:t>5% of respondents of </a:t>
            </a:r>
            <a:r>
              <a:rPr lang="en-US" dirty="0" smtClean="0"/>
              <a:t>color</a:t>
            </a:r>
          </a:p>
          <a:p>
            <a:pPr marL="109728" lvl="0" indent="0">
              <a:buNone/>
            </a:pPr>
            <a:endParaRPr lang="en-US" dirty="0"/>
          </a:p>
          <a:p>
            <a:pPr lvl="0"/>
            <a:r>
              <a:rPr lang="en-US" dirty="0"/>
              <a:t>5% of HIV-positive </a:t>
            </a:r>
            <a:r>
              <a:rPr lang="en-US" dirty="0" smtClean="0"/>
              <a:t>respondents</a:t>
            </a:r>
          </a:p>
          <a:p>
            <a:pPr marL="109728" lvl="0" indent="0">
              <a:buNone/>
            </a:pPr>
            <a:endParaRPr lang="en-US" dirty="0"/>
          </a:p>
          <a:p>
            <a:pPr lvl="0"/>
            <a:r>
              <a:rPr lang="en-US" dirty="0"/>
              <a:t>7% of low-income </a:t>
            </a:r>
            <a:r>
              <a:rPr lang="en-US" dirty="0" smtClean="0"/>
              <a:t>respondents</a:t>
            </a:r>
          </a:p>
          <a:p>
            <a:pPr marL="109728" lvl="0" indent="0">
              <a:buNone/>
            </a:pPr>
            <a:endParaRPr lang="en-US" dirty="0"/>
          </a:p>
          <a:p>
            <a:pPr lvl="0"/>
            <a:r>
              <a:rPr lang="en-US" dirty="0"/>
              <a:t>7% of TGNC respondents</a:t>
            </a:r>
          </a:p>
          <a:p>
            <a:endParaRPr lang="en-US" dirty="0"/>
          </a:p>
        </p:txBody>
      </p:sp>
    </p:spTree>
    <p:extLst>
      <p:ext uri="{BB962C8B-B14F-4D97-AF65-F5344CB8AC3E}">
        <p14:creationId xmlns:p14="http://schemas.microsoft.com/office/powerpoint/2010/main" val="3801811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Inadequate Police Response</a:t>
            </a:r>
            <a:endParaRPr lang="en-US" dirty="0"/>
          </a:p>
        </p:txBody>
      </p:sp>
      <p:sp>
        <p:nvSpPr>
          <p:cNvPr id="3" name="Content Placeholder 2"/>
          <p:cNvSpPr>
            <a:spLocks noGrp="1"/>
          </p:cNvSpPr>
          <p:nvPr>
            <p:ph idx="1"/>
          </p:nvPr>
        </p:nvSpPr>
        <p:spPr/>
        <p:txBody>
          <a:bodyPr>
            <a:normAutofit lnSpcReduction="10000"/>
          </a:bodyPr>
          <a:lstStyle/>
          <a:p>
            <a:pPr marL="109728" lvl="0" indent="0">
              <a:buNone/>
            </a:pPr>
            <a:r>
              <a:rPr lang="en-US" dirty="0" smtClean="0"/>
              <a:t>Of </a:t>
            </a:r>
            <a:r>
              <a:rPr lang="en-US" dirty="0"/>
              <a:t>238 respondents who experienced physical assault</a:t>
            </a:r>
            <a:r>
              <a:rPr lang="en-US" dirty="0" smtClean="0"/>
              <a:t>:</a:t>
            </a:r>
          </a:p>
          <a:p>
            <a:pPr marL="109728" lvl="0" indent="0">
              <a:buNone/>
            </a:pPr>
            <a:endParaRPr lang="en-US" dirty="0"/>
          </a:p>
          <a:p>
            <a:pPr lvl="0"/>
            <a:r>
              <a:rPr lang="en-US" dirty="0"/>
              <a:t>62% reported experiencing at least one incident in which police failed to fully address their complaints about physical </a:t>
            </a:r>
            <a:r>
              <a:rPr lang="en-US" dirty="0" smtClean="0"/>
              <a:t>assault</a:t>
            </a:r>
          </a:p>
          <a:p>
            <a:pPr marL="109728" lvl="0" indent="0">
              <a:buNone/>
            </a:pPr>
            <a:endParaRPr lang="en-US" dirty="0"/>
          </a:p>
          <a:p>
            <a:pPr lvl="0"/>
            <a:r>
              <a:rPr lang="en-US" dirty="0"/>
              <a:t>73% of HIV-positive </a:t>
            </a:r>
            <a:r>
              <a:rPr lang="en-US" dirty="0" smtClean="0"/>
              <a:t>assault </a:t>
            </a:r>
            <a:r>
              <a:rPr lang="en-US" dirty="0"/>
              <a:t>victims and 70% of </a:t>
            </a:r>
            <a:r>
              <a:rPr lang="en-US" dirty="0" smtClean="0"/>
              <a:t>trans-feminine assault victims experienced </a:t>
            </a:r>
            <a:r>
              <a:rPr lang="en-US" dirty="0"/>
              <a:t>police neglect of their physical assault </a:t>
            </a:r>
            <a:r>
              <a:rPr lang="en-US" dirty="0" smtClean="0"/>
              <a:t>complaint</a:t>
            </a:r>
            <a:endParaRPr lang="en-US" dirty="0"/>
          </a:p>
        </p:txBody>
      </p:sp>
    </p:spTree>
    <p:extLst>
      <p:ext uri="{BB962C8B-B14F-4D97-AF65-F5344CB8AC3E}">
        <p14:creationId xmlns:p14="http://schemas.microsoft.com/office/powerpoint/2010/main" val="686291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Possible Federal Solutions</a:t>
            </a:r>
            <a:endParaRPr lang="en-US" dirty="0"/>
          </a:p>
        </p:txBody>
      </p:sp>
      <p:sp>
        <p:nvSpPr>
          <p:cNvPr id="5" name="Text Placeholder 4"/>
          <p:cNvSpPr>
            <a:spLocks noGrp="1"/>
          </p:cNvSpPr>
          <p:nvPr>
            <p:ph type="body" idx="1"/>
          </p:nvPr>
        </p:nvSpPr>
        <p:spPr/>
        <p:txBody>
          <a:bodyPr/>
          <a:lstStyle/>
          <a:p>
            <a:pPr algn="ctr"/>
            <a:r>
              <a:rPr lang="en-US" dirty="0" smtClean="0"/>
              <a:t>Strategies that Could </a:t>
            </a:r>
            <a:r>
              <a:rPr lang="en-US" dirty="0"/>
              <a:t>C</a:t>
            </a:r>
            <a:r>
              <a:rPr lang="en-US" dirty="0" smtClean="0"/>
              <a:t>hange the Way </a:t>
            </a:r>
            <a:r>
              <a:rPr lang="en-US" dirty="0"/>
              <a:t>P</a:t>
            </a:r>
            <a:r>
              <a:rPr lang="en-US" dirty="0" smtClean="0"/>
              <a:t>olice </a:t>
            </a:r>
            <a:r>
              <a:rPr lang="en-US" dirty="0"/>
              <a:t>T</a:t>
            </a:r>
            <a:r>
              <a:rPr lang="en-US" dirty="0" smtClean="0"/>
              <a:t>reat LGBTQ People</a:t>
            </a:r>
            <a:endParaRPr lang="en-US" dirty="0"/>
          </a:p>
        </p:txBody>
      </p:sp>
    </p:spTree>
    <p:extLst>
      <p:ext uri="{BB962C8B-B14F-4D97-AF65-F5344CB8AC3E}">
        <p14:creationId xmlns:p14="http://schemas.microsoft.com/office/powerpoint/2010/main" val="516964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Anti-Discrimination Directives</a:t>
            </a:r>
            <a:endParaRPr lang="en-US" dirty="0"/>
          </a:p>
        </p:txBody>
      </p:sp>
      <p:sp>
        <p:nvSpPr>
          <p:cNvPr id="3" name="Content Placeholder 2"/>
          <p:cNvSpPr>
            <a:spLocks noGrp="1"/>
          </p:cNvSpPr>
          <p:nvPr>
            <p:ph idx="1"/>
          </p:nvPr>
        </p:nvSpPr>
        <p:spPr/>
        <p:txBody>
          <a:bodyPr>
            <a:normAutofit/>
          </a:bodyPr>
          <a:lstStyle/>
          <a:p>
            <a:pPr lvl="0"/>
            <a:r>
              <a:rPr lang="en-US" dirty="0" smtClean="0"/>
              <a:t>Prohibit </a:t>
            </a:r>
            <a:r>
              <a:rPr lang="en-US" dirty="0"/>
              <a:t>the use of race, color, ethnicity, national origin, immigration status, religion, gender, disability, sexual orientation, or gender identity as a factor, to any extent or degree, in </a:t>
            </a:r>
            <a:endParaRPr lang="en-US" dirty="0" smtClean="0"/>
          </a:p>
          <a:p>
            <a:pPr marL="624078" lvl="0" indent="-514350">
              <a:buAutoNum type="arabicParenR"/>
            </a:pPr>
            <a:r>
              <a:rPr lang="en-US" dirty="0" smtClean="0"/>
              <a:t>establishing </a:t>
            </a:r>
            <a:r>
              <a:rPr lang="en-US" dirty="0"/>
              <a:t>reasonable suspicion or probable cause, </a:t>
            </a:r>
            <a:endParaRPr lang="en-US" dirty="0" smtClean="0"/>
          </a:p>
          <a:p>
            <a:pPr marL="624078" lvl="0" indent="-514350">
              <a:buAutoNum type="arabicParenR"/>
            </a:pPr>
            <a:r>
              <a:rPr lang="en-US" dirty="0" smtClean="0"/>
              <a:t>exercising </a:t>
            </a:r>
            <a:r>
              <a:rPr lang="en-US" dirty="0"/>
              <a:t>discretion to conduct a warrantless search or seek a search warrant, </a:t>
            </a:r>
            <a:endParaRPr lang="en-US" dirty="0" smtClean="0"/>
          </a:p>
          <a:p>
            <a:pPr marL="624078" lvl="0" indent="-514350">
              <a:buAutoNum type="arabicParenR"/>
            </a:pPr>
            <a:r>
              <a:rPr lang="en-US" dirty="0" smtClean="0"/>
              <a:t>or </a:t>
            </a:r>
            <a:r>
              <a:rPr lang="en-US" dirty="0"/>
              <a:t>effecting </a:t>
            </a:r>
            <a:r>
              <a:rPr lang="en-US" dirty="0" smtClean="0"/>
              <a:t>arrest.</a:t>
            </a:r>
            <a:endParaRPr lang="en-US" dirty="0"/>
          </a:p>
        </p:txBody>
      </p:sp>
    </p:spTree>
    <p:extLst>
      <p:ext uri="{BB962C8B-B14F-4D97-AF65-F5344CB8AC3E}">
        <p14:creationId xmlns:p14="http://schemas.microsoft.com/office/powerpoint/2010/main" val="2494514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End Racial Profiling Act</a:t>
            </a:r>
            <a:endParaRPr lang="en-US" dirty="0"/>
          </a:p>
        </p:txBody>
      </p:sp>
      <p:sp>
        <p:nvSpPr>
          <p:cNvPr id="3" name="Content Placeholder 2"/>
          <p:cNvSpPr>
            <a:spLocks noGrp="1"/>
          </p:cNvSpPr>
          <p:nvPr>
            <p:ph idx="1"/>
          </p:nvPr>
        </p:nvSpPr>
        <p:spPr/>
        <p:txBody>
          <a:bodyPr>
            <a:normAutofit/>
          </a:bodyPr>
          <a:lstStyle/>
          <a:p>
            <a:pPr lvl="0"/>
            <a:r>
              <a:rPr lang="en-US" dirty="0" smtClean="0"/>
              <a:t>S</a:t>
            </a:r>
            <a:r>
              <a:rPr lang="en-US" dirty="0"/>
              <a:t>. 1038 / H.R. 2581; </a:t>
            </a:r>
            <a:r>
              <a:rPr lang="en-US" i="1" dirty="0" smtClean="0"/>
              <a:t>proposed</a:t>
            </a:r>
            <a:r>
              <a:rPr lang="en-US" dirty="0" smtClean="0"/>
              <a:t> federal legislation</a:t>
            </a:r>
          </a:p>
          <a:p>
            <a:pPr marL="109728" lvl="0" indent="0">
              <a:buNone/>
            </a:pPr>
            <a:endParaRPr lang="en-US" dirty="0" smtClean="0"/>
          </a:p>
          <a:p>
            <a:pPr lvl="0"/>
            <a:r>
              <a:rPr lang="en-US" dirty="0"/>
              <a:t>M</a:t>
            </a:r>
            <a:r>
              <a:rPr lang="en-US" dirty="0" smtClean="0"/>
              <a:t>ost </a:t>
            </a:r>
            <a:r>
              <a:rPr lang="en-US" dirty="0"/>
              <a:t>recently introduced in the Committee on the Judiciary Subcommittee on the Constitution, Civil </a:t>
            </a:r>
            <a:r>
              <a:rPr lang="en-US" dirty="0" smtClean="0"/>
              <a:t>Rights, </a:t>
            </a:r>
            <a:r>
              <a:rPr lang="en-US" dirty="0"/>
              <a:t>and Human Rights (12/2014</a:t>
            </a:r>
            <a:r>
              <a:rPr lang="en-US" dirty="0" smtClean="0"/>
              <a:t>)</a:t>
            </a:r>
          </a:p>
          <a:p>
            <a:pPr marL="109728" lvl="0" indent="0">
              <a:buNone/>
            </a:pPr>
            <a:endParaRPr lang="en-US" dirty="0" smtClean="0"/>
          </a:p>
          <a:p>
            <a:pPr lvl="0"/>
            <a:r>
              <a:rPr lang="en-US" dirty="0"/>
              <a:t>Creates a federal prohibition against </a:t>
            </a:r>
            <a:r>
              <a:rPr lang="en-US" i="1" dirty="0"/>
              <a:t>racial</a:t>
            </a:r>
            <a:r>
              <a:rPr lang="en-US" dirty="0"/>
              <a:t> </a:t>
            </a:r>
            <a:r>
              <a:rPr lang="en-US" dirty="0" smtClean="0"/>
              <a:t>profiling</a:t>
            </a:r>
            <a:endParaRPr lang="en-US" dirty="0"/>
          </a:p>
          <a:p>
            <a:pPr marL="109728" indent="0">
              <a:buNone/>
            </a:pPr>
            <a:r>
              <a:rPr lang="en-US" dirty="0" smtClean="0"/>
              <a:t> </a:t>
            </a:r>
            <a:endParaRPr lang="en-US" dirty="0"/>
          </a:p>
        </p:txBody>
      </p:sp>
    </p:spTree>
    <p:extLst>
      <p:ext uri="{BB962C8B-B14F-4D97-AF65-F5344CB8AC3E}">
        <p14:creationId xmlns:p14="http://schemas.microsoft.com/office/powerpoint/2010/main" val="690664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End Racial Profiling Act (Continued)</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Defines </a:t>
            </a:r>
            <a:r>
              <a:rPr lang="en-US" dirty="0" smtClean="0"/>
              <a:t>“racial profiling”:</a:t>
            </a:r>
          </a:p>
          <a:p>
            <a:pPr marL="109728" lvl="0" indent="0">
              <a:buNone/>
            </a:pPr>
            <a:endParaRPr lang="en-US" dirty="0"/>
          </a:p>
          <a:p>
            <a:pPr marL="109728" lvl="0" indent="0">
              <a:buNone/>
            </a:pPr>
            <a:r>
              <a:rPr lang="en-US" dirty="0" smtClean="0"/>
              <a:t>“The </a:t>
            </a:r>
            <a:r>
              <a:rPr lang="en-US" dirty="0"/>
              <a:t>practice of a law enforcement agent or agency </a:t>
            </a:r>
            <a:r>
              <a:rPr lang="en-US" dirty="0">
                <a:solidFill>
                  <a:srgbClr val="00B0F0"/>
                </a:solidFill>
                <a:effectLst>
                  <a:outerShdw blurRad="38100" dist="38100" dir="2700000" algn="tl">
                    <a:srgbClr val="000000">
                      <a:alpha val="43137"/>
                    </a:srgbClr>
                  </a:outerShdw>
                </a:effectLst>
              </a:rPr>
              <a:t>relying, to any degree, on race, ethnicity, national origin, or religion </a:t>
            </a:r>
            <a:r>
              <a:rPr lang="en-US" dirty="0"/>
              <a:t>in selecting which individual to subject to routine or spontaneous investigatory activities or in deciding upon the scope and substance of law enforcement activity following the initial investigatory procedure, except when there is trustworthy information, relevant to the locality and timeframe, that links a person of a particular</a:t>
            </a:r>
            <a:r>
              <a:rPr lang="en-US" dirty="0">
                <a:solidFill>
                  <a:schemeClr val="accent3">
                    <a:lumMod val="60000"/>
                    <a:lumOff val="40000"/>
                  </a:schemeClr>
                </a:solidFill>
                <a:effectLst>
                  <a:outerShdw blurRad="38100" dist="38100" dir="2700000" algn="tl">
                    <a:srgbClr val="000000">
                      <a:alpha val="43137"/>
                    </a:srgbClr>
                  </a:outerShdw>
                </a:effectLst>
              </a:rPr>
              <a:t> </a:t>
            </a:r>
            <a:r>
              <a:rPr lang="en-US" dirty="0">
                <a:solidFill>
                  <a:srgbClr val="00B0F0"/>
                </a:solidFill>
                <a:effectLst>
                  <a:outerShdw blurRad="38100" dist="38100" dir="2700000" algn="tl">
                    <a:srgbClr val="000000">
                      <a:alpha val="43137"/>
                    </a:srgbClr>
                  </a:outerShdw>
                </a:effectLst>
              </a:rPr>
              <a:t>race, ethnicity, national origin, or religion</a:t>
            </a:r>
            <a:r>
              <a:rPr lang="en-US" dirty="0"/>
              <a:t> to an identified criminal incident or scheme</a:t>
            </a:r>
            <a:r>
              <a:rPr lang="en-US" dirty="0" smtClean="0"/>
              <a:t>.”</a:t>
            </a:r>
            <a:endParaRPr lang="en-US" dirty="0"/>
          </a:p>
          <a:p>
            <a:endParaRPr lang="en-US" dirty="0"/>
          </a:p>
        </p:txBody>
      </p:sp>
    </p:spTree>
    <p:extLst>
      <p:ext uri="{BB962C8B-B14F-4D97-AF65-F5344CB8AC3E}">
        <p14:creationId xmlns:p14="http://schemas.microsoft.com/office/powerpoint/2010/main" val="2674695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End Racial Profiling Act (Continued)</a:t>
            </a:r>
            <a:endParaRPr lang="en-US" dirty="0"/>
          </a:p>
        </p:txBody>
      </p:sp>
      <p:sp>
        <p:nvSpPr>
          <p:cNvPr id="3" name="Content Placeholder 2"/>
          <p:cNvSpPr>
            <a:spLocks noGrp="1"/>
          </p:cNvSpPr>
          <p:nvPr>
            <p:ph idx="1"/>
          </p:nvPr>
        </p:nvSpPr>
        <p:spPr/>
        <p:txBody>
          <a:bodyPr>
            <a:normAutofit/>
          </a:bodyPr>
          <a:lstStyle/>
          <a:p>
            <a:pPr lvl="0"/>
            <a:r>
              <a:rPr lang="en-US" dirty="0" smtClean="0"/>
              <a:t>Mandates </a:t>
            </a:r>
            <a:r>
              <a:rPr lang="en-US" dirty="0"/>
              <a:t>data </a:t>
            </a:r>
            <a:r>
              <a:rPr lang="en-US" dirty="0" smtClean="0"/>
              <a:t>collection  </a:t>
            </a:r>
          </a:p>
          <a:p>
            <a:pPr marL="109728" lvl="0" indent="0">
              <a:buNone/>
            </a:pPr>
            <a:endParaRPr lang="en-US" dirty="0"/>
          </a:p>
          <a:p>
            <a:pPr lvl="0"/>
            <a:r>
              <a:rPr lang="en-US" dirty="0"/>
              <a:t>Provides funding for </a:t>
            </a:r>
            <a:r>
              <a:rPr lang="en-US" dirty="0" smtClean="0"/>
              <a:t>targeted retraining </a:t>
            </a:r>
            <a:r>
              <a:rPr lang="en-US" dirty="0"/>
              <a:t>of law enforcement </a:t>
            </a:r>
            <a:r>
              <a:rPr lang="en-US" dirty="0" smtClean="0"/>
              <a:t>officials</a:t>
            </a:r>
          </a:p>
          <a:p>
            <a:pPr marL="109728" lvl="0" indent="0">
              <a:buNone/>
            </a:pPr>
            <a:endParaRPr lang="en-US" dirty="0"/>
          </a:p>
          <a:p>
            <a:pPr lvl="0"/>
            <a:r>
              <a:rPr lang="en-US" dirty="0"/>
              <a:t>Holds law enforcement agencies that continue to use racial profiling accountable by requiring certifications on applications for federal </a:t>
            </a:r>
            <a:r>
              <a:rPr lang="en-US" dirty="0" smtClean="0"/>
              <a:t>grants </a:t>
            </a:r>
            <a:endParaRPr lang="en-US" dirty="0"/>
          </a:p>
        </p:txBody>
      </p:sp>
    </p:spTree>
    <p:extLst>
      <p:ext uri="{BB962C8B-B14F-4D97-AF65-F5344CB8AC3E}">
        <p14:creationId xmlns:p14="http://schemas.microsoft.com/office/powerpoint/2010/main" val="202202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Body-Worn Cameras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President Obama proposed </a:t>
            </a:r>
            <a:r>
              <a:rPr lang="en-US" dirty="0" smtClean="0"/>
              <a:t>a </a:t>
            </a:r>
            <a:r>
              <a:rPr lang="en-US" dirty="0"/>
              <a:t>$263 million investment package to increase use of body-worn </a:t>
            </a:r>
            <a:r>
              <a:rPr lang="en-US" dirty="0" smtClean="0"/>
              <a:t>cameras </a:t>
            </a:r>
            <a:r>
              <a:rPr lang="en-US" dirty="0"/>
              <a:t>and expand training for law enforcement </a:t>
            </a:r>
            <a:r>
              <a:rPr lang="en-US" dirty="0" smtClean="0"/>
              <a:t>agencies</a:t>
            </a:r>
          </a:p>
          <a:p>
            <a:pPr lvl="0"/>
            <a:endParaRPr lang="en-US" dirty="0"/>
          </a:p>
          <a:p>
            <a:pPr lvl="0"/>
            <a:r>
              <a:rPr lang="en-US" dirty="0"/>
              <a:t>A Body Worn Camera Partnership Program would provide a 50% match to </a:t>
            </a:r>
            <a:r>
              <a:rPr lang="en-US" dirty="0" smtClean="0"/>
              <a:t>localities</a:t>
            </a:r>
          </a:p>
          <a:p>
            <a:pPr marL="109728" lvl="0" indent="0">
              <a:buNone/>
            </a:pPr>
            <a:endParaRPr lang="en-US" dirty="0"/>
          </a:p>
          <a:p>
            <a:pPr lvl="0"/>
            <a:r>
              <a:rPr lang="en-US" dirty="0"/>
              <a:t>Overall</a:t>
            </a:r>
            <a:r>
              <a:rPr lang="en-US" dirty="0" smtClean="0"/>
              <a:t>, $75 </a:t>
            </a:r>
            <a:r>
              <a:rPr lang="en-US" dirty="0"/>
              <a:t>million investment over three </a:t>
            </a:r>
            <a:r>
              <a:rPr lang="en-US" dirty="0" smtClean="0"/>
              <a:t>years</a:t>
            </a:r>
          </a:p>
          <a:p>
            <a:pPr marL="109728" lvl="0" indent="0">
              <a:buNone/>
            </a:pPr>
            <a:endParaRPr lang="en-US" dirty="0" smtClean="0"/>
          </a:p>
          <a:p>
            <a:pPr lvl="0"/>
            <a:r>
              <a:rPr lang="en-US" dirty="0"/>
              <a:t>C</a:t>
            </a:r>
            <a:r>
              <a:rPr lang="en-US" dirty="0" smtClean="0"/>
              <a:t>ould </a:t>
            </a:r>
            <a:r>
              <a:rPr lang="en-US" dirty="0"/>
              <a:t>help purchase 50,000 body worn </a:t>
            </a:r>
            <a:r>
              <a:rPr lang="en-US" dirty="0" smtClean="0"/>
              <a:t>cameras</a:t>
            </a:r>
            <a:endParaRPr lang="en-US" dirty="0"/>
          </a:p>
          <a:p>
            <a:endParaRPr lang="en-US" dirty="0"/>
          </a:p>
        </p:txBody>
      </p:sp>
    </p:spTree>
    <p:extLst>
      <p:ext uri="{BB962C8B-B14F-4D97-AF65-F5344CB8AC3E}">
        <p14:creationId xmlns:p14="http://schemas.microsoft.com/office/powerpoint/2010/main" val="13638573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Police Mistreatment of LGBTQ People in Washington</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6120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Kenneth </a:t>
            </a:r>
            <a:r>
              <a:rPr lang="en-US" dirty="0" err="1" smtClean="0"/>
              <a:t>Furr</a:t>
            </a:r>
            <a:r>
              <a:rPr lang="en-US" dirty="0" smtClean="0"/>
              <a:t> Case</a:t>
            </a:r>
            <a:endParaRPr lang="en-US" dirty="0"/>
          </a:p>
        </p:txBody>
      </p:sp>
      <p:sp>
        <p:nvSpPr>
          <p:cNvPr id="3" name="Content Placeholder 2"/>
          <p:cNvSpPr>
            <a:spLocks noGrp="1"/>
          </p:cNvSpPr>
          <p:nvPr>
            <p:ph idx="1"/>
          </p:nvPr>
        </p:nvSpPr>
        <p:spPr/>
        <p:txBody>
          <a:bodyPr>
            <a:normAutofit/>
          </a:bodyPr>
          <a:lstStyle/>
          <a:p>
            <a:pPr marL="109728" lvl="0" indent="0">
              <a:buNone/>
            </a:pPr>
            <a:endParaRPr lang="en-US" dirty="0"/>
          </a:p>
          <a:p>
            <a:pPr marL="109728" lvl="0" indent="0">
              <a:buNone/>
            </a:pPr>
            <a:endParaRPr lang="en-US" dirty="0"/>
          </a:p>
          <a:p>
            <a:pPr marL="109728" lvl="0" indent="0">
              <a:buNone/>
            </a:pPr>
            <a:endParaRPr lang="en-US" dirty="0"/>
          </a:p>
          <a:p>
            <a:pPr marL="109728" lvl="0" indent="0">
              <a:buNone/>
            </a:pPr>
            <a:endParaRPr lang="en-US" dirty="0"/>
          </a:p>
          <a:p>
            <a:pPr marL="109728" lvl="0" indent="0">
              <a:buNone/>
            </a:pP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54256"/>
          <a:stretch/>
        </p:blipFill>
        <p:spPr>
          <a:xfrm>
            <a:off x="1371600" y="2438400"/>
            <a:ext cx="6596592" cy="4023360"/>
          </a:xfrm>
          <a:prstGeom prst="rect">
            <a:avLst/>
          </a:prstGeom>
        </p:spPr>
      </p:pic>
    </p:spTree>
    <p:extLst>
      <p:ext uri="{BB962C8B-B14F-4D97-AF65-F5344CB8AC3E}">
        <p14:creationId xmlns:p14="http://schemas.microsoft.com/office/powerpoint/2010/main" val="39264401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Report of the Hate Crimes Assessment Task Force (2011)</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Goals: </a:t>
            </a:r>
          </a:p>
          <a:p>
            <a:pPr marL="109728" lvl="0" indent="0">
              <a:buNone/>
            </a:pPr>
            <a:endParaRPr lang="en-US" dirty="0" smtClean="0"/>
          </a:p>
          <a:p>
            <a:pPr marL="624078" lvl="0" indent="-514350">
              <a:buAutoNum type="arabicParenR"/>
            </a:pPr>
            <a:r>
              <a:rPr lang="en-US" dirty="0" smtClean="0"/>
              <a:t>conduct </a:t>
            </a:r>
            <a:r>
              <a:rPr lang="en-US" dirty="0"/>
              <a:t>an impartial review </a:t>
            </a:r>
            <a:r>
              <a:rPr lang="en-US" dirty="0" smtClean="0"/>
              <a:t>of police department programs </a:t>
            </a:r>
            <a:r>
              <a:rPr lang="en-US" dirty="0"/>
              <a:t>supporting the </a:t>
            </a:r>
            <a:r>
              <a:rPr lang="en-US" dirty="0" smtClean="0"/>
              <a:t>LGBTQ </a:t>
            </a:r>
            <a:r>
              <a:rPr lang="en-US" dirty="0" smtClean="0"/>
              <a:t>community</a:t>
            </a:r>
          </a:p>
          <a:p>
            <a:pPr marL="109728" lvl="0" indent="0">
              <a:buNone/>
            </a:pPr>
            <a:endParaRPr lang="en-US" dirty="0"/>
          </a:p>
          <a:p>
            <a:pPr marL="624078" lvl="0" indent="-514350">
              <a:buAutoNum type="arabicParenR" startAt="2"/>
            </a:pPr>
            <a:r>
              <a:rPr lang="en-US" dirty="0" smtClean="0"/>
              <a:t>compare </a:t>
            </a:r>
            <a:r>
              <a:rPr lang="en-US" dirty="0"/>
              <a:t>them with programs in other departments in the </a:t>
            </a:r>
            <a:r>
              <a:rPr lang="en-US" dirty="0" smtClean="0"/>
              <a:t>nation </a:t>
            </a:r>
          </a:p>
          <a:p>
            <a:pPr marL="109728" lvl="0" indent="0">
              <a:buNone/>
            </a:pPr>
            <a:endParaRPr lang="en-US" dirty="0" smtClean="0"/>
          </a:p>
          <a:p>
            <a:pPr marL="624078" lvl="0" indent="-514350">
              <a:buAutoNum type="arabicParenR" startAt="3"/>
            </a:pPr>
            <a:r>
              <a:rPr lang="en-US" dirty="0" smtClean="0"/>
              <a:t>identify </a:t>
            </a:r>
            <a:r>
              <a:rPr lang="en-US" dirty="0"/>
              <a:t>any areas that might be </a:t>
            </a:r>
            <a:r>
              <a:rPr lang="en-US" dirty="0" smtClean="0"/>
              <a:t>strengthened</a:t>
            </a:r>
            <a:endParaRPr lang="en-US" dirty="0" smtClean="0"/>
          </a:p>
          <a:p>
            <a:pPr marL="109728" lvl="0" indent="0">
              <a:buNone/>
            </a:pPr>
            <a:endParaRPr lang="en-US" dirty="0"/>
          </a:p>
          <a:p>
            <a:endParaRPr lang="en-US" dirty="0"/>
          </a:p>
        </p:txBody>
      </p:sp>
    </p:spTree>
    <p:extLst>
      <p:ext uri="{BB962C8B-B14F-4D97-AF65-F5344CB8AC3E}">
        <p14:creationId xmlns:p14="http://schemas.microsoft.com/office/powerpoint/2010/main" val="25723941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Hate Crimes Assessment Task Force Report (Continued)</a:t>
            </a:r>
            <a:endParaRPr lang="en-US" dirty="0"/>
          </a:p>
        </p:txBody>
      </p:sp>
      <p:sp>
        <p:nvSpPr>
          <p:cNvPr id="3" name="Content Placeholder 2"/>
          <p:cNvSpPr>
            <a:spLocks noGrp="1"/>
          </p:cNvSpPr>
          <p:nvPr>
            <p:ph idx="1"/>
          </p:nvPr>
        </p:nvSpPr>
        <p:spPr/>
        <p:txBody>
          <a:bodyPr>
            <a:normAutofit/>
          </a:bodyPr>
          <a:lstStyle/>
          <a:p>
            <a:pPr lvl="0"/>
            <a:r>
              <a:rPr lang="en-US" dirty="0"/>
              <a:t>Interviewed police officials, </a:t>
            </a:r>
            <a:r>
              <a:rPr lang="en-US" dirty="0" smtClean="0"/>
              <a:t>LGBTQ </a:t>
            </a:r>
            <a:r>
              <a:rPr lang="en-US" dirty="0"/>
              <a:t>advocates and community </a:t>
            </a:r>
            <a:r>
              <a:rPr lang="en-US" dirty="0" smtClean="0"/>
              <a:t>leaders</a:t>
            </a:r>
          </a:p>
          <a:p>
            <a:pPr lvl="0"/>
            <a:r>
              <a:rPr lang="en-US" dirty="0"/>
              <a:t>R</a:t>
            </a:r>
            <a:r>
              <a:rPr lang="en-US" dirty="0" smtClean="0"/>
              <a:t>eviewed policies</a:t>
            </a:r>
            <a:r>
              <a:rPr lang="en-US" dirty="0"/>
              <a:t>, procedures, </a:t>
            </a:r>
            <a:r>
              <a:rPr lang="en-US" dirty="0" smtClean="0"/>
              <a:t>training materials, and </a:t>
            </a:r>
            <a:r>
              <a:rPr lang="en-US" dirty="0"/>
              <a:t>curricula relating to hate crimes and outreach to the </a:t>
            </a:r>
            <a:r>
              <a:rPr lang="en-US" dirty="0" smtClean="0"/>
              <a:t>LGBTQ </a:t>
            </a:r>
            <a:r>
              <a:rPr lang="en-US" dirty="0" smtClean="0"/>
              <a:t>community</a:t>
            </a:r>
          </a:p>
          <a:p>
            <a:pPr lvl="0"/>
            <a:r>
              <a:rPr lang="en-US" dirty="0" smtClean="0"/>
              <a:t>Compared policies </a:t>
            </a:r>
            <a:r>
              <a:rPr lang="en-US" dirty="0"/>
              <a:t>and procedures to those in other metropolitan police </a:t>
            </a:r>
            <a:r>
              <a:rPr lang="en-US" dirty="0" smtClean="0"/>
              <a:t>departments</a:t>
            </a:r>
          </a:p>
          <a:p>
            <a:pPr lvl="0"/>
            <a:r>
              <a:rPr lang="en-US" dirty="0" smtClean="0"/>
              <a:t>Held </a:t>
            </a:r>
            <a:r>
              <a:rPr lang="en-US" dirty="0"/>
              <a:t>four </a:t>
            </a:r>
            <a:r>
              <a:rPr lang="en-US" dirty="0" smtClean="0"/>
              <a:t>community meetings </a:t>
            </a:r>
            <a:r>
              <a:rPr lang="en-US" dirty="0"/>
              <a:t>to get the perspectives of the general </a:t>
            </a:r>
            <a:r>
              <a:rPr lang="en-US" dirty="0" smtClean="0"/>
              <a:t>public</a:t>
            </a:r>
            <a:endParaRPr lang="en-US" dirty="0"/>
          </a:p>
          <a:p>
            <a:endParaRPr lang="en-US" dirty="0"/>
          </a:p>
        </p:txBody>
      </p:sp>
    </p:spTree>
    <p:extLst>
      <p:ext uri="{BB962C8B-B14F-4D97-AF65-F5344CB8AC3E}">
        <p14:creationId xmlns:p14="http://schemas.microsoft.com/office/powerpoint/2010/main" val="2327983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Hate Crimes Assessment Task Force Report (Continued)</a:t>
            </a:r>
            <a:endParaRPr lang="en-US" dirty="0"/>
          </a:p>
        </p:txBody>
      </p:sp>
      <p:sp>
        <p:nvSpPr>
          <p:cNvPr id="3" name="Content Placeholder 2"/>
          <p:cNvSpPr>
            <a:spLocks noGrp="1"/>
          </p:cNvSpPr>
          <p:nvPr>
            <p:ph idx="1"/>
          </p:nvPr>
        </p:nvSpPr>
        <p:spPr/>
        <p:txBody>
          <a:bodyPr>
            <a:normAutofit fontScale="85000" lnSpcReduction="10000"/>
          </a:bodyPr>
          <a:lstStyle/>
          <a:p>
            <a:pPr marL="109728" lvl="0" indent="0">
              <a:buNone/>
            </a:pPr>
            <a:r>
              <a:rPr lang="en-US" dirty="0"/>
              <a:t>Findings: </a:t>
            </a:r>
          </a:p>
          <a:p>
            <a:pPr lvl="0"/>
            <a:r>
              <a:rPr lang="en-US" dirty="0"/>
              <a:t>S</a:t>
            </a:r>
            <a:r>
              <a:rPr lang="en-US" dirty="0" smtClean="0"/>
              <a:t>trained </a:t>
            </a:r>
            <a:r>
              <a:rPr lang="en-US" dirty="0"/>
              <a:t>relations between the LGBT community and the police </a:t>
            </a:r>
            <a:r>
              <a:rPr lang="en-US" dirty="0" smtClean="0"/>
              <a:t>department</a:t>
            </a:r>
            <a:endParaRPr lang="en-US" dirty="0"/>
          </a:p>
          <a:p>
            <a:pPr lvl="0"/>
            <a:r>
              <a:rPr lang="en-US" dirty="0"/>
              <a:t>I</a:t>
            </a:r>
            <a:r>
              <a:rPr lang="en-US" dirty="0" smtClean="0"/>
              <a:t>ncrease </a:t>
            </a:r>
            <a:r>
              <a:rPr lang="en-US" dirty="0"/>
              <a:t>in the number of reported hate crimes over the </a:t>
            </a:r>
            <a:r>
              <a:rPr lang="en-US" dirty="0" smtClean="0"/>
              <a:t>previous five years</a:t>
            </a:r>
            <a:endParaRPr lang="en-US" dirty="0"/>
          </a:p>
          <a:p>
            <a:pPr lvl="0"/>
            <a:r>
              <a:rPr lang="en-US" dirty="0"/>
              <a:t>I</a:t>
            </a:r>
            <a:r>
              <a:rPr lang="en-US" dirty="0" smtClean="0"/>
              <a:t>nsufficient information-sharing </a:t>
            </a:r>
            <a:r>
              <a:rPr lang="en-US" dirty="0"/>
              <a:t>regarding </a:t>
            </a:r>
            <a:r>
              <a:rPr lang="en-US" dirty="0" smtClean="0"/>
              <a:t>hate </a:t>
            </a:r>
            <a:r>
              <a:rPr lang="en-US" dirty="0"/>
              <a:t>crime </a:t>
            </a:r>
            <a:r>
              <a:rPr lang="en-US" dirty="0" smtClean="0"/>
              <a:t>cases, investigations, and </a:t>
            </a:r>
            <a:r>
              <a:rPr lang="en-US" dirty="0"/>
              <a:t>disciplinary proceedings against officers charged with </a:t>
            </a:r>
            <a:r>
              <a:rPr lang="en-US" dirty="0" smtClean="0"/>
              <a:t>misconduct</a:t>
            </a:r>
            <a:endParaRPr lang="en-US" dirty="0"/>
          </a:p>
          <a:p>
            <a:pPr lvl="0"/>
            <a:r>
              <a:rPr lang="en-US" dirty="0"/>
              <a:t>R</a:t>
            </a:r>
            <a:r>
              <a:rPr lang="en-US" dirty="0" smtClean="0"/>
              <a:t>ampant </a:t>
            </a:r>
            <a:r>
              <a:rPr lang="en-US" dirty="0"/>
              <a:t>homophobic and transphobic bias amongst police </a:t>
            </a:r>
            <a:r>
              <a:rPr lang="en-US" dirty="0" smtClean="0"/>
              <a:t>officers</a:t>
            </a:r>
            <a:endParaRPr lang="en-US" dirty="0"/>
          </a:p>
          <a:p>
            <a:pPr lvl="0"/>
            <a:r>
              <a:rPr lang="en-US" dirty="0"/>
              <a:t>M</a:t>
            </a:r>
            <a:r>
              <a:rPr lang="en-US" dirty="0" smtClean="0"/>
              <a:t>istreatment </a:t>
            </a:r>
            <a:r>
              <a:rPr lang="en-US" dirty="0"/>
              <a:t>of transgender people in particular, </a:t>
            </a:r>
            <a:r>
              <a:rPr lang="en-US" dirty="0" smtClean="0"/>
              <a:t>and unsolved </a:t>
            </a:r>
            <a:r>
              <a:rPr lang="en-US" dirty="0"/>
              <a:t>homicides of transgender </a:t>
            </a:r>
            <a:r>
              <a:rPr lang="en-US" dirty="0" smtClean="0"/>
              <a:t>people</a:t>
            </a:r>
            <a:endParaRPr lang="en-US" dirty="0"/>
          </a:p>
          <a:p>
            <a:endParaRPr lang="en-US" dirty="0"/>
          </a:p>
        </p:txBody>
      </p:sp>
    </p:spTree>
    <p:extLst>
      <p:ext uri="{BB962C8B-B14F-4D97-AF65-F5344CB8AC3E}">
        <p14:creationId xmlns:p14="http://schemas.microsoft.com/office/powerpoint/2010/main" val="4218322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Washington-Specific Solutions</a:t>
            </a:r>
            <a:endParaRPr lang="en-US" dirty="0"/>
          </a:p>
        </p:txBody>
      </p:sp>
      <p:sp>
        <p:nvSpPr>
          <p:cNvPr id="5" name="Text Placeholder 4"/>
          <p:cNvSpPr>
            <a:spLocks noGrp="1"/>
          </p:cNvSpPr>
          <p:nvPr>
            <p:ph type="body" idx="1"/>
          </p:nvPr>
        </p:nvSpPr>
        <p:spPr/>
        <p:txBody>
          <a:bodyPr/>
          <a:lstStyle/>
          <a:p>
            <a:pPr algn="ctr"/>
            <a:r>
              <a:rPr lang="en-US" dirty="0" smtClean="0"/>
              <a:t>Strategies Implemented to Improve Police Relations with the LGBTQ Community in Washington, DC</a:t>
            </a:r>
            <a:endParaRPr lang="en-US" dirty="0"/>
          </a:p>
        </p:txBody>
      </p:sp>
    </p:spTree>
    <p:extLst>
      <p:ext uri="{BB962C8B-B14F-4D97-AF65-F5344CB8AC3E}">
        <p14:creationId xmlns:p14="http://schemas.microsoft.com/office/powerpoint/2010/main" val="1422082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Gay and Lesbian Liaison Unit (GLLU)</a:t>
            </a:r>
            <a:endParaRPr lang="en-US" dirty="0"/>
          </a:p>
        </p:txBody>
      </p:sp>
      <p:sp>
        <p:nvSpPr>
          <p:cNvPr id="3" name="Content Placeholder 2"/>
          <p:cNvSpPr>
            <a:spLocks noGrp="1"/>
          </p:cNvSpPr>
          <p:nvPr>
            <p:ph idx="1"/>
          </p:nvPr>
        </p:nvSpPr>
        <p:spPr/>
        <p:txBody>
          <a:bodyPr>
            <a:normAutofit/>
          </a:bodyPr>
          <a:lstStyle/>
          <a:p>
            <a:r>
              <a:rPr lang="en-US" dirty="0" smtClean="0"/>
              <a:t>117 officers with LGBTQ subject-matter expertise</a:t>
            </a:r>
          </a:p>
          <a:p>
            <a:pPr marL="109728" indent="0">
              <a:buNone/>
            </a:pPr>
            <a:endParaRPr lang="en-US" dirty="0" smtClean="0"/>
          </a:p>
          <a:p>
            <a:r>
              <a:rPr lang="en-US" dirty="0"/>
              <a:t>P</a:t>
            </a:r>
            <a:r>
              <a:rPr lang="en-US" dirty="0" smtClean="0"/>
              <a:t>ublic </a:t>
            </a:r>
            <a:r>
              <a:rPr lang="en-US" dirty="0"/>
              <a:t>education </a:t>
            </a:r>
            <a:r>
              <a:rPr lang="en-US" dirty="0" smtClean="0"/>
              <a:t>campaigns</a:t>
            </a:r>
          </a:p>
          <a:p>
            <a:pPr marL="109728" indent="0">
              <a:buNone/>
            </a:pPr>
            <a:r>
              <a:rPr lang="en-US" dirty="0" smtClean="0"/>
              <a:t> </a:t>
            </a:r>
            <a:endParaRPr lang="en-US" dirty="0"/>
          </a:p>
          <a:p>
            <a:r>
              <a:rPr lang="en-US" dirty="0" smtClean="0"/>
              <a:t>Seek </a:t>
            </a:r>
            <a:r>
              <a:rPr lang="en-US" dirty="0"/>
              <a:t>out information </a:t>
            </a:r>
            <a:r>
              <a:rPr lang="en-US" dirty="0" smtClean="0"/>
              <a:t>on hate crimes </a:t>
            </a:r>
            <a:r>
              <a:rPr lang="en-US" dirty="0"/>
              <a:t>and violent </a:t>
            </a:r>
            <a:r>
              <a:rPr lang="en-US" dirty="0" smtClean="0"/>
              <a:t>crimes </a:t>
            </a:r>
            <a:r>
              <a:rPr lang="en-US" dirty="0"/>
              <a:t>within the </a:t>
            </a:r>
            <a:r>
              <a:rPr lang="en-US" dirty="0" smtClean="0"/>
              <a:t>LGBTQ </a:t>
            </a:r>
            <a:r>
              <a:rPr lang="en-US" dirty="0" smtClean="0"/>
              <a:t>community</a:t>
            </a:r>
            <a:endParaRPr lang="en-US" dirty="0" smtClean="0"/>
          </a:p>
          <a:p>
            <a:pPr marL="109728" indent="0">
              <a:buNone/>
            </a:pPr>
            <a:endParaRPr lang="en-US" dirty="0" smtClean="0"/>
          </a:p>
          <a:p>
            <a:r>
              <a:rPr lang="en-US" dirty="0" smtClean="0"/>
              <a:t>Conduct </a:t>
            </a:r>
            <a:r>
              <a:rPr lang="en-US" dirty="0"/>
              <a:t>patrol </a:t>
            </a:r>
            <a:r>
              <a:rPr lang="en-US" dirty="0" smtClean="0"/>
              <a:t>functions</a:t>
            </a:r>
            <a:endParaRPr lang="en-US" dirty="0"/>
          </a:p>
        </p:txBody>
      </p:sp>
    </p:spTree>
    <p:extLst>
      <p:ext uri="{BB962C8B-B14F-4D97-AF65-F5344CB8AC3E}">
        <p14:creationId xmlns:p14="http://schemas.microsoft.com/office/powerpoint/2010/main" val="9923923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Cultural Competency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Gender identity and expression vocabulary and concepts</a:t>
            </a:r>
          </a:p>
          <a:p>
            <a:pPr marL="109728" indent="0">
              <a:buNone/>
            </a:pPr>
            <a:endParaRPr lang="en-US" dirty="0" smtClean="0"/>
          </a:p>
          <a:p>
            <a:r>
              <a:rPr lang="en-US" dirty="0" smtClean="0"/>
              <a:t>Inequalities LGBTQ people face</a:t>
            </a:r>
          </a:p>
          <a:p>
            <a:pPr marL="109728" indent="0">
              <a:buNone/>
            </a:pPr>
            <a:endParaRPr lang="en-US" dirty="0" smtClean="0"/>
          </a:p>
          <a:p>
            <a:r>
              <a:rPr lang="en-US" dirty="0" smtClean="0"/>
              <a:t>Specific </a:t>
            </a:r>
            <a:r>
              <a:rPr lang="en-US" dirty="0"/>
              <a:t>issues </a:t>
            </a:r>
            <a:r>
              <a:rPr lang="en-US" dirty="0" smtClean="0"/>
              <a:t>officers </a:t>
            </a:r>
            <a:r>
              <a:rPr lang="en-US" dirty="0"/>
              <a:t>need to know when dealing </a:t>
            </a:r>
            <a:r>
              <a:rPr lang="en-US" dirty="0" smtClean="0"/>
              <a:t>with LGBTQ-related cases</a:t>
            </a:r>
          </a:p>
          <a:p>
            <a:pPr marL="109728" indent="0">
              <a:buNone/>
            </a:pPr>
            <a:endParaRPr lang="en-US" dirty="0" smtClean="0"/>
          </a:p>
          <a:p>
            <a:r>
              <a:rPr lang="en-US" dirty="0" smtClean="0"/>
              <a:t>Reinforce legal protections and rights of LGBTQ people</a:t>
            </a:r>
            <a:endParaRPr lang="en-US" dirty="0"/>
          </a:p>
        </p:txBody>
      </p:sp>
    </p:spTree>
    <p:extLst>
      <p:ext uri="{BB962C8B-B14F-4D97-AF65-F5344CB8AC3E}">
        <p14:creationId xmlns:p14="http://schemas.microsoft.com/office/powerpoint/2010/main" val="11303903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MPD General Order 501.02</a:t>
            </a:r>
            <a:endParaRPr lang="en-US" dirty="0"/>
          </a:p>
        </p:txBody>
      </p:sp>
      <p:sp>
        <p:nvSpPr>
          <p:cNvPr id="3" name="Content Placeholder 2"/>
          <p:cNvSpPr>
            <a:spLocks noGrp="1"/>
          </p:cNvSpPr>
          <p:nvPr>
            <p:ph idx="1"/>
          </p:nvPr>
        </p:nvSpPr>
        <p:spPr/>
        <p:txBody>
          <a:bodyPr/>
          <a:lstStyle/>
          <a:p>
            <a:r>
              <a:rPr lang="en-US" dirty="0" smtClean="0"/>
              <a:t>Police department directive on “</a:t>
            </a:r>
            <a:r>
              <a:rPr lang="en-US" dirty="0" smtClean="0">
                <a:hlinkClick r:id="rId4"/>
              </a:rPr>
              <a:t>Handling Interactions with Transgender Individuals</a:t>
            </a:r>
            <a:r>
              <a:rPr lang="en-US" dirty="0" smtClean="0"/>
              <a:t>.”</a:t>
            </a:r>
          </a:p>
        </p:txBody>
      </p:sp>
      <p:graphicFrame>
        <p:nvGraphicFramePr>
          <p:cNvPr id="4" name="Object 3"/>
          <p:cNvGraphicFramePr>
            <a:graphicFrameLocks noChangeAspect="1"/>
          </p:cNvGraphicFramePr>
          <p:nvPr>
            <p:extLst>
              <p:ext uri="{D42A27DB-BD31-4B8C-83A1-F6EECF244321}">
                <p14:modId xmlns:p14="http://schemas.microsoft.com/office/powerpoint/2010/main" val="73781484"/>
              </p:ext>
            </p:extLst>
          </p:nvPr>
        </p:nvGraphicFramePr>
        <p:xfrm>
          <a:off x="3810000" y="4191000"/>
          <a:ext cx="914400" cy="771525"/>
        </p:xfrm>
        <a:graphic>
          <a:graphicData uri="http://schemas.openxmlformats.org/presentationml/2006/ole">
            <mc:AlternateContent xmlns:mc="http://schemas.openxmlformats.org/markup-compatibility/2006">
              <mc:Choice xmlns:v="urn:schemas-microsoft-com:vml" Requires="v">
                <p:oleObj spid="_x0000_s1091" name="Acrobat Document" showAsIcon="1" r:id="rId5" imgW="914400" imgH="771480" progId="AcroExch.Document.7">
                  <p:embed/>
                </p:oleObj>
              </mc:Choice>
              <mc:Fallback>
                <p:oleObj name="Acrobat Document" showAsIcon="1" r:id="rId5" imgW="914400" imgH="771480" progId="AcroExch.Document.7">
                  <p:embed/>
                  <p:pic>
                    <p:nvPicPr>
                      <p:cNvPr id="0" name=""/>
                      <p:cNvPicPr/>
                      <p:nvPr/>
                    </p:nvPicPr>
                    <p:blipFill>
                      <a:blip r:embed="rId6"/>
                      <a:stretch>
                        <a:fillRect/>
                      </a:stretch>
                    </p:blipFill>
                    <p:spPr>
                      <a:xfrm>
                        <a:off x="3810000" y="419100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8141530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DC Office of Police Complaints Community Partnership Program</a:t>
            </a:r>
            <a:endParaRPr lang="en-US" dirty="0"/>
          </a:p>
        </p:txBody>
      </p:sp>
      <p:sp>
        <p:nvSpPr>
          <p:cNvPr id="3" name="Content Placeholder 2"/>
          <p:cNvSpPr>
            <a:spLocks noGrp="1"/>
          </p:cNvSpPr>
          <p:nvPr>
            <p:ph idx="1"/>
          </p:nvPr>
        </p:nvSpPr>
        <p:spPr/>
        <p:txBody>
          <a:bodyPr>
            <a:normAutofit/>
          </a:bodyPr>
          <a:lstStyle/>
          <a:p>
            <a:r>
              <a:rPr lang="en-US" dirty="0"/>
              <a:t>O</a:t>
            </a:r>
            <a:r>
              <a:rPr lang="en-US" dirty="0" smtClean="0"/>
              <a:t>rganizations</a:t>
            </a:r>
            <a:r>
              <a:rPr lang="en-US" dirty="0"/>
              <a:t>, government agencies, social service providers, neighborhood associations, and advocacy </a:t>
            </a:r>
            <a:r>
              <a:rPr lang="en-US" dirty="0" smtClean="0"/>
              <a:t>groups</a:t>
            </a:r>
          </a:p>
          <a:p>
            <a:pPr marL="109728" indent="0">
              <a:buNone/>
            </a:pPr>
            <a:endParaRPr lang="en-US" dirty="0"/>
          </a:p>
          <a:p>
            <a:r>
              <a:rPr lang="en-US" dirty="0" smtClean="0"/>
              <a:t>“Community </a:t>
            </a:r>
            <a:r>
              <a:rPr lang="en-US" dirty="0"/>
              <a:t>Partners” </a:t>
            </a:r>
            <a:r>
              <a:rPr lang="en-US" dirty="0" smtClean="0"/>
              <a:t>have information and </a:t>
            </a:r>
            <a:r>
              <a:rPr lang="en-US" dirty="0"/>
              <a:t>complaint forms </a:t>
            </a:r>
            <a:r>
              <a:rPr lang="en-US" dirty="0" smtClean="0"/>
              <a:t>available </a:t>
            </a:r>
            <a:r>
              <a:rPr lang="en-US" dirty="0"/>
              <a:t>for </a:t>
            </a:r>
            <a:r>
              <a:rPr lang="en-US" dirty="0" smtClean="0"/>
              <a:t>their clients</a:t>
            </a:r>
          </a:p>
          <a:p>
            <a:pPr marL="109728" indent="0">
              <a:buNone/>
            </a:pPr>
            <a:endParaRPr lang="en-US" dirty="0" smtClean="0"/>
          </a:p>
          <a:p>
            <a:r>
              <a:rPr lang="en-US" dirty="0" smtClean="0"/>
              <a:t>Individuals can </a:t>
            </a:r>
            <a:r>
              <a:rPr lang="en-US" dirty="0"/>
              <a:t>initiate the </a:t>
            </a:r>
            <a:r>
              <a:rPr lang="en-US" dirty="0" smtClean="0"/>
              <a:t>complaint process </a:t>
            </a:r>
            <a:r>
              <a:rPr lang="en-US" dirty="0"/>
              <a:t>through their local community </a:t>
            </a:r>
            <a:r>
              <a:rPr lang="en-US" dirty="0" smtClean="0"/>
              <a:t>organization</a:t>
            </a:r>
            <a:endParaRPr lang="en-US" dirty="0"/>
          </a:p>
          <a:p>
            <a:endParaRPr lang="en-US" dirty="0"/>
          </a:p>
        </p:txBody>
      </p:sp>
    </p:spTree>
    <p:extLst>
      <p:ext uri="{BB962C8B-B14F-4D97-AF65-F5344CB8AC3E}">
        <p14:creationId xmlns:p14="http://schemas.microsoft.com/office/powerpoint/2010/main" val="5873884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DC </a:t>
            </a:r>
            <a:r>
              <a:rPr lang="en-US" dirty="0" err="1" smtClean="0"/>
              <a:t>CopWatch</a:t>
            </a:r>
            <a:endParaRPr lang="en-US" dirty="0"/>
          </a:p>
        </p:txBody>
      </p:sp>
      <p:pic>
        <p:nvPicPr>
          <p:cNvPr id="9" name="Content Placeholder 8">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96313" y="2249488"/>
            <a:ext cx="4037991" cy="4206240"/>
          </a:xfrm>
        </p:spPr>
      </p:pic>
    </p:spTree>
    <p:extLst>
      <p:ext uri="{BB962C8B-B14F-4D97-AF65-F5344CB8AC3E}">
        <p14:creationId xmlns:p14="http://schemas.microsoft.com/office/powerpoint/2010/main" val="4170686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CopWatch</a:t>
            </a:r>
            <a:r>
              <a:rPr lang="en-US" dirty="0" smtClean="0"/>
              <a:t> (Continued)</a:t>
            </a:r>
            <a:endParaRPr lang="en-US" dirty="0"/>
          </a:p>
        </p:txBody>
      </p:sp>
      <p:sp>
        <p:nvSpPr>
          <p:cNvPr id="3" name="Content Placeholder 2"/>
          <p:cNvSpPr>
            <a:spLocks noGrp="1"/>
          </p:cNvSpPr>
          <p:nvPr>
            <p:ph idx="1"/>
          </p:nvPr>
        </p:nvSpPr>
        <p:spPr/>
        <p:txBody>
          <a:bodyPr/>
          <a:lstStyle/>
          <a:p>
            <a:r>
              <a:rPr lang="en-US" dirty="0" smtClean="0"/>
              <a:t>Civilian recordings of police activity</a:t>
            </a:r>
          </a:p>
          <a:p>
            <a:pPr marL="109728" indent="0">
              <a:buNone/>
            </a:pPr>
            <a:endParaRPr lang="en-US" dirty="0" smtClean="0"/>
          </a:p>
          <a:p>
            <a:r>
              <a:rPr lang="en-US" dirty="0" smtClean="0"/>
              <a:t>Advantage: cameras and videos not controlled by police but rather by civilians</a:t>
            </a:r>
          </a:p>
          <a:p>
            <a:pPr marL="109728" indent="0">
              <a:buNone/>
            </a:pPr>
            <a:endParaRPr lang="en-US" dirty="0" smtClean="0"/>
          </a:p>
          <a:p>
            <a:r>
              <a:rPr lang="en-US" dirty="0" smtClean="0"/>
              <a:t>DC police department recognizes a Constitutional right to record police activity in public places</a:t>
            </a:r>
          </a:p>
          <a:p>
            <a:pPr marL="109728" indent="0">
              <a:buNone/>
            </a:pPr>
            <a:endParaRPr lang="en-US" dirty="0"/>
          </a:p>
        </p:txBody>
      </p:sp>
    </p:spTree>
    <p:extLst>
      <p:ext uri="{BB962C8B-B14F-4D97-AF65-F5344CB8AC3E}">
        <p14:creationId xmlns:p14="http://schemas.microsoft.com/office/powerpoint/2010/main" val="17395028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Sources</a:t>
            </a:r>
            <a:endParaRPr lang="en-US" dirty="0"/>
          </a:p>
        </p:txBody>
      </p:sp>
      <p:sp>
        <p:nvSpPr>
          <p:cNvPr id="3" name="Content Placeholder 2"/>
          <p:cNvSpPr>
            <a:spLocks noGrp="1"/>
          </p:cNvSpPr>
          <p:nvPr>
            <p:ph idx="1"/>
          </p:nvPr>
        </p:nvSpPr>
        <p:spPr/>
        <p:txBody>
          <a:bodyPr>
            <a:normAutofit fontScale="40000" lnSpcReduction="20000"/>
          </a:bodyPr>
          <a:lstStyle/>
          <a:p>
            <a:pPr lvl="0"/>
            <a:r>
              <a:rPr lang="en-US" i="1" dirty="0"/>
              <a:t>Protected and Served?</a:t>
            </a:r>
            <a:r>
              <a:rPr lang="en-US" dirty="0"/>
              <a:t>, Lambda Legal, 2012, </a:t>
            </a:r>
            <a:r>
              <a:rPr lang="en-US" dirty="0">
                <a:hlinkClick r:id="rId2"/>
              </a:rPr>
              <a:t>http://</a:t>
            </a:r>
            <a:r>
              <a:rPr lang="en-US" dirty="0" smtClean="0">
                <a:hlinkClick r:id="rId2"/>
              </a:rPr>
              <a:t>www.lambdalegal.org/protected-and-served</a:t>
            </a:r>
            <a:endParaRPr lang="en-US" dirty="0" smtClean="0"/>
          </a:p>
          <a:p>
            <a:pPr marL="109728" lvl="0" indent="0">
              <a:buNone/>
            </a:pPr>
            <a:endParaRPr lang="en-US" dirty="0"/>
          </a:p>
          <a:p>
            <a:pPr lvl="0"/>
            <a:r>
              <a:rPr lang="en-US" i="1" dirty="0"/>
              <a:t>A Roadmap for Change: Federal Policy Recommendations for Addressing the Criminalization of LGBT People and People Living with HIV</a:t>
            </a:r>
            <a:r>
              <a:rPr lang="en-US" dirty="0"/>
              <a:t>, Center for Gender &amp; Sexuality Law at Columbia Law School and co-authored by the Center for American Progress, The Center for HIV Law &amp; Policy, and Streetwise &amp; Safe (SAS), May 2014, </a:t>
            </a:r>
            <a:r>
              <a:rPr lang="en-US" u="sng" dirty="0">
                <a:hlinkClick r:id="rId3"/>
              </a:rPr>
              <a:t>http://</a:t>
            </a:r>
            <a:r>
              <a:rPr lang="en-US" u="sng" dirty="0" smtClean="0">
                <a:hlinkClick r:id="rId3"/>
              </a:rPr>
              <a:t>web.law.columbia.edu/sites/default/files/microsites/gender-sexuality/files/roadmap_for_change_full_report.pdf</a:t>
            </a:r>
            <a:endParaRPr lang="en-US" u="sng" dirty="0" smtClean="0"/>
          </a:p>
          <a:p>
            <a:pPr marL="109728" lvl="0" indent="0">
              <a:buNone/>
            </a:pPr>
            <a:endParaRPr lang="en-US" dirty="0"/>
          </a:p>
          <a:p>
            <a:pPr lvl="0"/>
            <a:r>
              <a:rPr lang="en-US" dirty="0"/>
              <a:t>National Center for Transgender Equality, </a:t>
            </a:r>
            <a:r>
              <a:rPr lang="en-US" u="sng" dirty="0">
                <a:hlinkClick r:id="rId4"/>
              </a:rPr>
              <a:t>http://</a:t>
            </a:r>
            <a:r>
              <a:rPr lang="en-US" u="sng" dirty="0" smtClean="0">
                <a:hlinkClick r:id="rId4"/>
              </a:rPr>
              <a:t>transequality.org/issues/police-jails-prisons</a:t>
            </a:r>
            <a:endParaRPr lang="en-US" u="sng" dirty="0" smtClean="0"/>
          </a:p>
          <a:p>
            <a:pPr marL="109728" lvl="0" indent="0">
              <a:buNone/>
            </a:pPr>
            <a:endParaRPr lang="en-US" dirty="0"/>
          </a:p>
          <a:p>
            <a:pPr lvl="0"/>
            <a:r>
              <a:rPr lang="en-US" i="1" dirty="0"/>
              <a:t>S.1038: End Racial Profiling Act of 2013</a:t>
            </a:r>
            <a:r>
              <a:rPr lang="en-US" dirty="0"/>
              <a:t>, </a:t>
            </a:r>
            <a:r>
              <a:rPr lang="en-US" u="sng" dirty="0">
                <a:hlinkClick r:id="rId5"/>
              </a:rPr>
              <a:t>https://</a:t>
            </a:r>
            <a:r>
              <a:rPr lang="en-US" u="sng" dirty="0" smtClean="0">
                <a:hlinkClick r:id="rId5"/>
              </a:rPr>
              <a:t>www.congress.gov/bill/113th-congress/senate-bill/1038/text#toc-H84C0187FE5804905B508871E3D57705F</a:t>
            </a:r>
            <a:endParaRPr lang="en-US" u="sng" dirty="0" smtClean="0"/>
          </a:p>
          <a:p>
            <a:pPr marL="109728" lvl="0" indent="0">
              <a:buNone/>
            </a:pPr>
            <a:endParaRPr lang="en-US" dirty="0"/>
          </a:p>
          <a:p>
            <a:pPr lvl="0"/>
            <a:r>
              <a:rPr lang="en-US" i="1" dirty="0"/>
              <a:t>Report of the Hate Crimes Assessment Task Force</a:t>
            </a:r>
            <a:r>
              <a:rPr lang="en-US" dirty="0"/>
              <a:t>, the Anti-Defamation League, the Human Rights Campaign, the National Center for Transgender Equality, the Leadership Conference for Civil and Human Rights, and two of the nation’s leading academic experts on the causes and impact of hate violence, Professor Jack McDevitt of Northeastern University and Professor Jim Nolan of West Virginia University, May 2011, </a:t>
            </a:r>
            <a:r>
              <a:rPr lang="en-US" u="sng" dirty="0">
                <a:hlinkClick r:id="rId6"/>
              </a:rPr>
              <a:t>https://</a:t>
            </a:r>
            <a:r>
              <a:rPr lang="en-US" u="sng" dirty="0" smtClean="0">
                <a:hlinkClick r:id="rId6"/>
              </a:rPr>
              <a:t>dctranscoalition.files.wordpress.com/2014/03/hcatf-report.pdf</a:t>
            </a:r>
            <a:endParaRPr lang="en-US" u="sng" dirty="0" smtClean="0"/>
          </a:p>
          <a:p>
            <a:pPr marL="109728" lvl="0" indent="0">
              <a:buNone/>
            </a:pPr>
            <a:endParaRPr lang="en-US" dirty="0"/>
          </a:p>
          <a:p>
            <a:pPr lvl="0"/>
            <a:r>
              <a:rPr lang="en-US" i="1" dirty="0"/>
              <a:t>Fact Sheet: Strengthening Community Policing</a:t>
            </a:r>
            <a:r>
              <a:rPr lang="en-US" dirty="0"/>
              <a:t>, The White House, December 2014, </a:t>
            </a:r>
            <a:r>
              <a:rPr lang="en-US" u="sng" dirty="0">
                <a:hlinkClick r:id="rId7"/>
              </a:rPr>
              <a:t>https://</a:t>
            </a:r>
            <a:r>
              <a:rPr lang="en-US" u="sng" dirty="0" smtClean="0">
                <a:hlinkClick r:id="rId7"/>
              </a:rPr>
              <a:t>m.whitehouse.gov/the-press-office/2014/12/01/fact-sheet-strengthening-community-policing</a:t>
            </a:r>
            <a:endParaRPr lang="en-US" u="sng" dirty="0" smtClean="0"/>
          </a:p>
          <a:p>
            <a:pPr marL="109728" lvl="0" indent="0">
              <a:buNone/>
            </a:pPr>
            <a:endParaRPr lang="en-US" dirty="0"/>
          </a:p>
          <a:p>
            <a:pPr lvl="0"/>
            <a:r>
              <a:rPr lang="en-US" i="1" dirty="0"/>
              <a:t>Police and the Trans Community: Metropolitan Police Academy Training</a:t>
            </a:r>
            <a:r>
              <a:rPr lang="en-US" dirty="0"/>
              <a:t>, The DC Trans Coalition, September 2011, </a:t>
            </a:r>
            <a:r>
              <a:rPr lang="en-US" u="sng" dirty="0">
                <a:hlinkClick r:id="rId8"/>
              </a:rPr>
              <a:t>https://</a:t>
            </a:r>
            <a:r>
              <a:rPr lang="en-US" u="sng" dirty="0" smtClean="0">
                <a:hlinkClick r:id="rId8"/>
              </a:rPr>
              <a:t>dctranscoalition.files.wordpress.com/2009/10/dctc-gllu-intro-training-september-2011.pdf</a:t>
            </a:r>
            <a:endParaRPr lang="en-US" u="sng" dirty="0" smtClean="0"/>
          </a:p>
          <a:p>
            <a:pPr marL="109728" lvl="0" indent="0">
              <a:buNone/>
            </a:pPr>
            <a:endParaRPr lang="en-US" dirty="0"/>
          </a:p>
          <a:p>
            <a:pPr lvl="0"/>
            <a:r>
              <a:rPr lang="en-US" i="1" dirty="0"/>
              <a:t>Metropolitan Police Department Directive 501.02: Handling Interactions with Transgender Individuals</a:t>
            </a:r>
            <a:r>
              <a:rPr lang="en-US" dirty="0"/>
              <a:t>, January 2015, </a:t>
            </a:r>
            <a:r>
              <a:rPr lang="en-US" u="sng" dirty="0">
                <a:hlinkClick r:id="rId9"/>
              </a:rPr>
              <a:t>https://</a:t>
            </a:r>
            <a:r>
              <a:rPr lang="en-US" u="sng" dirty="0" smtClean="0">
                <a:hlinkClick r:id="rId9"/>
              </a:rPr>
              <a:t>go.mpdconline.com/GO/GO_501_02.pdf</a:t>
            </a:r>
            <a:endParaRPr lang="en-US" dirty="0"/>
          </a:p>
        </p:txBody>
      </p:sp>
    </p:spTree>
    <p:extLst>
      <p:ext uri="{BB962C8B-B14F-4D97-AF65-F5344CB8AC3E}">
        <p14:creationId xmlns:p14="http://schemas.microsoft.com/office/powerpoint/2010/main" val="10990622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599</TotalTime>
  <Words>2482</Words>
  <Application>Microsoft Office PowerPoint</Application>
  <PresentationFormat>On-screen Show (4:3)</PresentationFormat>
  <Paragraphs>288</Paragraphs>
  <Slides>29</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Urban</vt:lpstr>
      <vt:lpstr>Adobe Acrobat Document</vt:lpstr>
      <vt:lpstr>LGBTQ-Police Relations in the United States </vt:lpstr>
      <vt:lpstr>Overview</vt:lpstr>
      <vt:lpstr>Police Mistreatment of LGBTQ Individuals</vt:lpstr>
      <vt:lpstr>LGBTQ People in the U.S. Experience</vt:lpstr>
      <vt:lpstr>Protected and Served?</vt:lpstr>
      <vt:lpstr>Hostile Attitudes</vt:lpstr>
      <vt:lpstr>Harassment and Assault</vt:lpstr>
      <vt:lpstr>Assault</vt:lpstr>
      <vt:lpstr>Sexual Harassment</vt:lpstr>
      <vt:lpstr>Inadequate Police Response</vt:lpstr>
      <vt:lpstr>Possible Federal Solutions</vt:lpstr>
      <vt:lpstr>Anti-Discrimination Directives</vt:lpstr>
      <vt:lpstr>The End Racial Profiling Act</vt:lpstr>
      <vt:lpstr>End Racial Profiling Act (Continued)</vt:lpstr>
      <vt:lpstr>End Racial Profiling Act (Continued)</vt:lpstr>
      <vt:lpstr>Body-Worn Cameras</vt:lpstr>
      <vt:lpstr>Police Mistreatment of LGBTQ People in Washington</vt:lpstr>
      <vt:lpstr>The Kenneth Furr Case</vt:lpstr>
      <vt:lpstr>Report of the Hate Crimes Assessment Task Force (2011)</vt:lpstr>
      <vt:lpstr>Hate Crimes Assessment Task Force Report (Continued)</vt:lpstr>
      <vt:lpstr>Hate Crimes Assessment Task Force Report (Continued)</vt:lpstr>
      <vt:lpstr>Washington-Specific Solutions</vt:lpstr>
      <vt:lpstr>Gay and Lesbian Liaison Unit (GLLU)</vt:lpstr>
      <vt:lpstr>Cultural Competency Training</vt:lpstr>
      <vt:lpstr>MPD General Order 501.02</vt:lpstr>
      <vt:lpstr>DC Office of Police Complaints Community Partnership Program</vt:lpstr>
      <vt:lpstr>DC CopWatch</vt:lpstr>
      <vt:lpstr>CopWatch (Continued)</vt:lpstr>
      <vt:lpstr>Sources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Maui</dc:creator>
  <cp:lastModifiedBy>Maui</cp:lastModifiedBy>
  <cp:revision>90</cp:revision>
  <dcterms:created xsi:type="dcterms:W3CDTF">2015-04-14T12:24:23Z</dcterms:created>
  <dcterms:modified xsi:type="dcterms:W3CDTF">2015-04-25T11:40:02Z</dcterms:modified>
</cp:coreProperties>
</file>